
<file path=[Content_Types].xml><?xml version="1.0" encoding="utf-8"?>
<Types xmlns="http://schemas.openxmlformats.org/package/2006/content-types">
  <Default Extension="xlsx" ContentType="application/vnd.openxmlformats-officedocument.spreadsheetml.sheet"/>
  <Default Extension="wmf" ContentType="image/x-wmf"/>
  <Default Extension="png" ContentType="image/png"/>
  <Default Extension="jpg" ContentType="image/jpe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10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app.xml" ContentType="application/vnd.openxmlformats-officedocument.extended-properties+xml"/>
  <Override PartName="/ppt/slides/slide8.xml" ContentType="application/vnd.openxmlformats-officedocument.presentationml.slide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s/slide7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Layouts/slideLayout4.xml" ContentType="application/vnd.openxmlformats-officedocument.presentationml.slideLayout+xml"/>
  <Override PartName="/ppt/charts/chart1.xml" ContentType="application/vnd.openxmlformats-officedocument.drawingml.chart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9144000" cy="6858000"/>
  <p:defaultTextStyle>
    <a:defPPr>
      <a:defRPr lang="en-US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  <a:fill>
          <a:solidFill>
            <a:schemeClr val="accent1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BC89EF96-8CEA-46FF-86C4-4CE0E7609802}" styleName="Светлый стиль 3 - акцент 1">
    <a:wholeTbl>
      <a:tcTxStyle>
        <a:fontRef idx="minor">
          <a:srgbClr val="000000"/>
        </a:fontRef>
        <a:schemeClr val="tx1"/>
      </a:tcTxStyle>
      <a:tcStyle>
        <a:tcBdr>
          <a:left>
            <a:ln w="12700">
              <a:solidFill>
                <a:schemeClr val="accent1"/>
              </a:solidFill>
            </a:ln>
          </a:left>
          <a:right>
            <a:ln w="12700">
              <a:solidFill>
                <a:schemeClr val="accent1"/>
              </a:solidFill>
            </a:ln>
          </a:right>
          <a:top>
            <a:ln w="12700">
              <a:solidFill>
                <a:schemeClr val="accent1"/>
              </a:solidFill>
            </a:ln>
          </a:top>
          <a:bottom>
            <a:ln w="12700">
              <a:solidFill>
                <a:schemeClr val="accent1"/>
              </a:solidFill>
            </a:ln>
          </a:bottom>
          <a:insideH>
            <a:ln w="12700">
              <a:solidFill>
                <a:schemeClr val="accent1"/>
              </a:solidFill>
            </a:ln>
          </a:insideH>
          <a:insideV>
            <a:ln w="12700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band2V>
      <a:tcStyle>
        <a:tcBdr/>
        <a:fill>
          <a:solidFill>
            <a:schemeClr val="accent1">
              <a:alpha val="20000"/>
            </a:schemeClr>
          </a:solidFill>
        </a:fill>
      </a:tcStyle>
    </a:band2V>
    <a:lastCol>
      <a:tcStyle>
        <a:tcBdr/>
      </a:tcStyle>
    </a:lastCol>
    <a:firstCol>
      <a:tcStyle>
        <a:tcBdr/>
      </a:tcStyle>
    </a:firstCol>
    <a:lastRow>
      <a:tcStyle>
        <a:tcBdr>
          <a:top>
            <a:ln w="50800">
              <a:solidFill>
                <a:schemeClr val="accent1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Style>
        <a:tcBdr>
          <a:bottom>
            <a:ln w="25400">
              <a:solidFill>
                <a:schemeClr val="accent1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107" d="100"/>
          <a:sy n="107" d="100"/>
        </p:scale>
        <p:origin x="-1650" y="-78"/>
      </p:cViewPr>
      <p:guideLst>
        <p:guide pos="2176" orient="horz"/>
        <p:guide pos="814" orient="horz"/>
        <p:guide pos="1239" orient="horz"/>
        <p:guide pos="2059" orient="horz"/>
        <p:guide pos="2720" orient="horz"/>
        <p:guide pos="2081" orient="horz"/>
        <p:guide pos="3336" orient="horz"/>
        <p:guide pos="4011" orient="horz"/>
        <p:guide pos="1372" orient="horz"/>
        <p:guide pos="3469" orient="horz"/>
        <p:guide pos="3508" orient="horz"/>
        <p:guide pos="468" orient="horz"/>
        <p:guide pos="961" orient="horz"/>
        <p:guide pos="2880"/>
        <p:guide pos="2887"/>
        <p:guide pos="596"/>
        <p:guide pos="984"/>
        <p:guide pos="1691"/>
        <p:guide pos="113"/>
        <p:guide pos="3257"/>
        <p:guide pos="1896"/>
        <p:guide pos="3620"/>
        <p:guide pos="247"/>
        <p:guide pos="2875"/>
        <p:guide pos="5331"/>
        <p:guide pos="5462"/>
      </p:guideLst>
    </p:cSldViewPr>
  </p:slideViewPr>
  <p:gridSpacing cx="76200" cy="76200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presProps" Target="presProps.xml" /><Relationship Id="rId20" Type="http://schemas.openxmlformats.org/officeDocument/2006/relationships/tableStyles" Target="tableStyles.xml" /><Relationship Id="rId21" Type="http://schemas.openxmlformats.org/officeDocument/2006/relationships/viewProps" Target="viewProps.xml" /></Relationships>
</file>

<file path=ppt/charts/_rels/chart1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.xlsx" 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4="http://schemas.microsoft.com/office/drawing/2007/8/2/chart">
  <c:date1904 val="0"/>
  <c:lang val="ru-RU"/>
  <c:roundedCorners val="0"/>
  <mc:AlternateContent>
    <mc:Choice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70980000000000001"/>
          <c:y val="0.12728"/>
          <c:w val="0.88032999999999995"/>
          <c:h val="0.680270000000000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'Лист1'!$B$1</c:f>
              <c:strCache>
                <c:ptCount val="1"/>
                <c:pt idx="0">
                  <c:v xml:space="preserve">Всего ОБ</c:v>
                </c:pt>
              </c:strCache>
            </c:strRef>
          </c:tx>
          <c:spPr bwMode="auto">
            <a:prstGeom prst="rect">
              <a:avLst/>
            </a:prstGeom>
            <a:solidFill>
              <a:srgbClr val="4A88DA"/>
            </a:solidFill>
          </c:spPr>
          <c:invertIfNegative val="0"/>
          <c:cat>
            <c:numRef>
              <c:f>'Лист1'!$A$2:$A$4</c:f>
              <c:numCache>
                <c:formatCode>General</c:formatCode>
                <c:ptCount val="3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</c:numCache>
            </c:numRef>
          </c:cat>
          <c:val>
            <c:numRef>
              <c:f>'Лист1'!$B$2:$B$4</c:f>
              <c:numCache>
                <c:formatCode>General</c:formatCode>
                <c:ptCount val="3"/>
                <c:pt idx="0">
                  <c:v>1449067.6</c:v>
                </c:pt>
                <c:pt idx="1">
                  <c:v>1476075.6</c:v>
                </c:pt>
                <c:pt idx="2">
                  <c:v>1476684.6</c:v>
                </c:pt>
              </c:numCache>
            </c:numRef>
          </c:val>
        </c:ser>
        <c:ser>
          <c:idx val="1"/>
          <c:order val="1"/>
          <c:tx>
            <c:strRef>
              <c:f>'Лист1'!$C$1</c:f>
              <c:strCache>
                <c:ptCount val="1"/>
                <c:pt idx="0">
                  <c:v xml:space="preserve">Акт пол</c:v>
                </c:pt>
              </c:strCache>
            </c:strRef>
          </c:tx>
          <c:spPr bwMode="auto">
            <a:prstGeom prst="rect">
              <a:avLst/>
            </a:prstGeom>
            <a:solidFill>
              <a:srgbClr val="B0D0A5"/>
            </a:solidFill>
          </c:spPr>
          <c:invertIfNegative val="0"/>
          <c:dLbls>
            <c:dLbl>
              <c:idx val="0"/>
              <c:layout>
                <c:manualLayout>
                  <c:x val="-0.0064900000000000001"/>
                  <c:y val="-0.00263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sz="1400">
                        <a:solidFill>
                          <a:srgbClr val="C00000"/>
                        </a:solidFill>
                        <a:latin typeface="Franklin Gothic Medium"/>
                      </a:rPr>
                      <a:t>43,5%</a:t>
                    </a:r>
                    <a:endParaRPr lang="ru-RU">
                      <a:solidFill>
                        <a:srgbClr val="C00000"/>
                      </a:solidFill>
                    </a:endParaRPr>
                  </a:p>
                </c:rich>
              </c:tx>
            </c:dLbl>
            <c:dLbl>
              <c:idx val="1"/>
              <c:layout/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noFill/>
                <a:ln>
                  <a:noFill/>
                  <a:round/>
                </a:ln>
                <a:effectLst/>
              </c:spPr>
              <c:tx>
                <c:rich>
                  <a:bodyPr wrap="square" lIns="38097" tIns="19047" rIns="38097" bIns="19047" anchor="ctr">
                    <a:spAutoFit/>
                  </a:bodyPr>
                  <a:lstStyle/>
                  <a:p>
                    <a:pPr algn="ctr">
                      <a:defRPr lang="en-US" sz="1400" b="0" i="0" u="none" strike="noStrike">
                        <a:solidFill>
                          <a:srgbClr val="C00000"/>
                        </a:solidFill>
                        <a:latin typeface="Franklin Gothic Medium"/>
                        <a:ea typeface="+mn-ea"/>
                        <a:cs typeface="+mn-cs"/>
                      </a:defRPr>
                    </a:pPr>
                    <a:r>
                      <a:rPr lang="ru-RU" sz="1400" b="0" i="0" u="none" strike="noStrike">
                        <a:solidFill>
                          <a:srgbClr val="C00000"/>
                        </a:solidFill>
                        <a:latin typeface="Franklin Gothic Medium"/>
                        <a:ea typeface="Arial"/>
                        <a:cs typeface="Arial"/>
                      </a:rPr>
                      <a:t>43,1%</a:t>
                    </a:r>
                    <a:endParaRPr lang="ru-RU" sz="1600" b="0" i="0" u="none" strike="noStrike">
                      <a:solidFill>
                        <a:srgbClr val="C00000"/>
                      </a:solidFill>
                      <a:latin typeface="Franklin Gothic Medium"/>
                      <a:ea typeface="Arial"/>
                      <a:cs typeface="Arial"/>
                    </a:endParaRPr>
                  </a:p>
                </c:rich>
              </c:tx>
            </c:dLbl>
            <c:dLbl>
              <c:idx val="2"/>
              <c:layout/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noFill/>
                <a:ln>
                  <a:noFill/>
                </a:ln>
                <a:effectLst/>
              </c:spPr>
              <c:tx>
                <c:rich>
                  <a:bodyPr wrap="square" lIns="38097" tIns="19047" rIns="38097" bIns="19047" anchor="ctr">
                    <a:spAutoFit/>
                  </a:bodyPr>
                  <a:lstStyle/>
                  <a:p>
                    <a:pPr algn="ctr">
                      <a:defRPr lang="en-US" sz="1400" b="0" i="0" u="none" strike="noStrike">
                        <a:solidFill>
                          <a:srgbClr val="C00000"/>
                        </a:solidFill>
                        <a:latin typeface="Franklin Gothic Medium"/>
                        <a:ea typeface="+mn-ea"/>
                        <a:cs typeface="+mn-cs"/>
                      </a:defRPr>
                    </a:pPr>
                    <a:r>
                      <a:rPr lang="ru-RU" sz="1400" b="0" i="0" u="none" strike="noStrike">
                        <a:solidFill>
                          <a:srgbClr val="C00000"/>
                        </a:solidFill>
                        <a:latin typeface="Franklin Gothic Medium"/>
                        <a:ea typeface="Arial"/>
                        <a:cs typeface="Arial"/>
                      </a:rPr>
                      <a:t>43%</a:t>
                    </a:r>
                    <a:endParaRPr lang="ru-RU" sz="1600" b="0" i="0" u="none" strike="noStrike">
                      <a:solidFill>
                        <a:srgbClr val="C00000"/>
                      </a:solidFill>
                      <a:latin typeface="Franklin Gothic Medium"/>
                      <a:ea typeface="Arial"/>
                      <a:cs typeface="Arial"/>
                    </a:endParaRPr>
                  </a:p>
                </c:rich>
              </c:tx>
            </c:dLbl>
            <c:dLbl>
              <c:idx val="3"/>
              <c:layout/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noFill/>
                <a:ln>
                  <a:noFill/>
                  <a:round/>
                </a:ln>
                <a:effectLst/>
              </c:spPr>
              <c:tx>
                <c:rich>
                  <a:bodyPr wrap="square" lIns="38097" tIns="19047" rIns="38097" bIns="19047" anchor="ctr">
                    <a:spAutoFit/>
                  </a:bodyPr>
                  <a:lstStyle/>
                  <a:p>
                    <a:pPr algn="ctr">
                      <a:defRPr lang="ru-RU" sz="1400" b="0" i="0" u="none" strike="noStrike">
                        <a:solidFill>
                          <a:srgbClr val="C00000"/>
                        </a:solidFill>
                        <a:latin typeface="Franklin Gothic Medium"/>
                        <a:ea typeface="+mn-ea"/>
                        <a:cs typeface="+mn-cs"/>
                      </a:defRPr>
                    </a:pPr>
                    <a:r>
                      <a:rPr lang="ru-RU">
                        <a:solidFill>
                          <a:srgbClr val="C00000"/>
                        </a:solidFill>
                      </a:rPr>
                      <a:t>39,8%</a:t>
                    </a:r>
                    <a:endParaRPr/>
                  </a:p>
                </c:rich>
              </c:tx>
            </c:dLbl>
            <c:dLbl>
              <c:idx val="4"/>
              <c:layout/>
              <c:showBubbleSize val="0"/>
              <c:showCatName val="0"/>
              <c:showLegendKey val="0"/>
              <c:showPercent val="0"/>
              <c:showSerName val="0"/>
              <c:showVal val="1"/>
              <c:spPr bwMode="auto"/>
              <c:tx>
                <c:rich>
                  <a:bodyPr/>
                  <a:lstStyle/>
                  <a:p>
                    <a:pPr algn="ctr">
                      <a:defRPr lang="ru-RU" sz="1400" b="0" i="0" u="none" strike="noStrike">
                        <a:solidFill>
                          <a:srgbClr val="C00000"/>
                        </a:solidFill>
                        <a:latin typeface="Franklin Gothic Medium"/>
                        <a:ea typeface="+mn-ea"/>
                        <a:cs typeface="+mn-cs"/>
                      </a:defRPr>
                    </a:pPr>
                    <a:r>
                      <a:rPr lang="ru-RU" sz="1400" b="0" i="0" u="none" strike="noStrike">
                        <a:solidFill>
                          <a:srgbClr val="C00000"/>
                        </a:solidFill>
                        <a:latin typeface="Franklin Gothic Medium"/>
                        <a:ea typeface="Arial"/>
                        <a:cs typeface="Arial"/>
                      </a:rPr>
                      <a:t>39,8%</a:t>
                    </a:r>
                    <a:endParaRPr/>
                  </a:p>
                </c:rich>
              </c:tx>
            </c:dLbl>
            <c:dLbl>
              <c:idx val="5"/>
              <c:layout/>
              <c:showBubbleSize val="0"/>
              <c:showCatName val="0"/>
              <c:showLegendKey val="0"/>
              <c:showPercent val="0"/>
              <c:showSerName val="0"/>
              <c:showVal val="1"/>
              <c:spPr bwMode="auto"/>
              <c:tx>
                <c:rich>
                  <a:bodyPr/>
                  <a:lstStyle/>
                  <a:p>
                    <a:pPr algn="ctr">
                      <a:defRPr lang="ru-RU" sz="1400" b="0" i="0" u="none" strike="noStrike">
                        <a:solidFill>
                          <a:srgbClr val="C00000"/>
                        </a:solidFill>
                        <a:latin typeface="Franklin Gothic Medium"/>
                        <a:ea typeface="+mn-ea"/>
                        <a:cs typeface="+mn-cs"/>
                      </a:defRPr>
                    </a:pPr>
                    <a:r>
                      <a:rPr lang="ru-RU" sz="1400" b="0" i="0" u="none" strike="noStrike">
                        <a:solidFill>
                          <a:srgbClr val="C00000"/>
                        </a:solidFill>
                        <a:latin typeface="Franklin Gothic Medium"/>
                        <a:ea typeface="Arial"/>
                        <a:cs typeface="Arial"/>
                      </a:rPr>
                      <a:t>39,8%</a:t>
                    </a:r>
                    <a:endParaRPr/>
                  </a:p>
                </c:rich>
              </c:tx>
            </c:dLbl>
            <c:dLbl>
              <c:idx val="6"/>
              <c:layout/>
              <c:showBubbleSize val="0"/>
              <c:showCatName val="0"/>
              <c:showLegendKey val="0"/>
              <c:showPercent val="0"/>
              <c:showSerName val="0"/>
              <c:showVal val="1"/>
              <c:spPr bwMode="auto"/>
              <c:tx>
                <c:rich>
                  <a:bodyPr/>
                  <a:lstStyle/>
                  <a:p>
                    <a:pPr algn="ctr">
                      <a:defRPr lang="ru-RU" sz="1400" b="0" i="0" u="none" strike="noStrike">
                        <a:solidFill>
                          <a:srgbClr val="C00000"/>
                        </a:solidFill>
                        <a:latin typeface="Franklin Gothic Medium"/>
                        <a:ea typeface="+mn-ea"/>
                        <a:cs typeface="+mn-cs"/>
                      </a:defRPr>
                    </a:pPr>
                    <a:r>
                      <a:rPr lang="ru-RU" sz="1400" b="0" i="0" u="none" strike="noStrike">
                        <a:solidFill>
                          <a:srgbClr val="C00000"/>
                        </a:solidFill>
                        <a:latin typeface="Franklin Gothic Medium"/>
                        <a:ea typeface="Arial"/>
                        <a:cs typeface="Arial"/>
                      </a:rPr>
                      <a:t>39,8%</a:t>
                    </a:r>
                    <a:endParaRPr/>
                  </a:p>
                </c:rich>
              </c:tx>
            </c:dLbl>
            <c:showBubbleSize val="0"/>
            <c:showCatName val="0"/>
            <c:showLeaderLines val="0"/>
            <c:showLegendKey val="0"/>
            <c:showPercent val="0"/>
            <c:showSerName val="0"/>
            <c:showVal val="1"/>
            <c:spPr bwMode="auto">
              <a:prstGeom prst="rect">
                <a:avLst/>
              </a:prstGeom>
              <a:noFill/>
              <a:ln>
                <a:noFill/>
              </a:ln>
              <a:effectLst/>
            </c:spPr>
            <c:txPr>
              <a:bodyPr wrap="square" lIns="38097" tIns="19047" rIns="38097" bIns="19047" anchor="ctr">
                <a:spAutoFit/>
              </a:bodyPr>
              <a:lstStyle/>
              <a:p>
                <a:pPr>
                  <a:defRPr sz="1400">
                    <a:solidFill>
                      <a:srgbClr val="C00000"/>
                    </a:solidFill>
                    <a:latin typeface="Franklin Gothic Medium"/>
                  </a:defRPr>
                </a:pPr>
                <a:endParaRPr lang="ru-RU"/>
              </a:p>
            </c:txPr>
          </c:dLbls>
          <c:cat>
            <c:numRef>
              <c:f>'Лист1'!$A$2:$A$4</c:f>
              <c:numCache>
                <c:formatCode>General</c:formatCode>
                <c:ptCount val="3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</c:numCache>
            </c:numRef>
          </c:cat>
          <c:val>
            <c:numRef>
              <c:f>'Лист1'!$C$2:$C$4</c:f>
              <c:numCache>
                <c:formatCode>General</c:formatCode>
                <c:ptCount val="3"/>
                <c:pt idx="0">
                  <c:v>630053</c:v>
                </c:pt>
                <c:pt idx="1">
                  <c:v>636420.7</c:v>
                </c:pt>
                <c:pt idx="2">
                  <c:v>633446.4</c:v>
                </c:pt>
              </c:numCache>
            </c:numRef>
          </c:val>
        </c:ser>
        <c:dLbls>
          <c:showBubbleSize val="0"/>
          <c:showCatName val="0"/>
          <c:showLeaderLines val="0"/>
          <c:showLegendKey val="0"/>
          <c:showPercent val="0"/>
          <c:showSerName val="0"/>
          <c:showVal val="0"/>
        </c:dLbls>
        <c:gapWidth val="150"/>
        <c:axId val="191279104"/>
        <c:axId val="121993408"/>
      </c:barChart>
      <c:catAx>
        <c:axId val="1912791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accent5">
                    <a:lumMod val="50000"/>
                  </a:schemeClr>
                </a:solidFill>
                <a:latin typeface="Franklin Gothic Medium"/>
              </a:defRPr>
            </a:pPr>
            <a:endParaRPr lang="ru-RU"/>
          </a:p>
        </c:txPr>
        <c:crossAx val="121993408"/>
        <c:crosses val="autoZero"/>
        <c:auto val="1"/>
        <c:lblAlgn val="ctr"/>
        <c:lblOffset val="100"/>
        <c:noMultiLvlLbl val="0"/>
      </c:catAx>
      <c:valAx>
        <c:axId val="12199340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91279104"/>
        <c:crosses val="autoZero"/>
        <c:crossBetween val="between"/>
      </c:valAx>
    </c:plotArea>
    <c:plotVisOnly val="1"/>
    <c:dispBlanksAs val="gap"/>
    <c:showDLblsOverMax val="0"/>
  </c:chart>
  <c:spPr bwMode="auto">
    <a:xfrm>
      <a:off x="1926" y="4705779"/>
      <a:ext cx="8846094" cy="1899976"/>
    </a:xfrm>
    <a:prstGeom prst="rect">
      <a:avLst/>
    </a:prstGeom>
    <a:ln w="3175">
      <a:noFill/>
    </a:ln>
  </c:spPr>
  <c:txPr>
    <a:bodyPr/>
    <a:lstStyle/>
    <a:p>
      <a:pPr>
        <a:defRPr sz="1000">
          <a:latin typeface="Montserrat"/>
        </a:defRPr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type="title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19B3364-DC46-4778-8E5D-A57ABA68D032}" type="datetime1">
              <a:rPr lang="en-US"/>
              <a:t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0837FF7-5919-41BF-8DD0-96FAEA1BD99B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type="vertTx" userDrawn="1">
  <p:cSld name="Title and Vertical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10ACBC4-567D-4F1A-8E07-4A6EA4562179}" type="datetime1">
              <a:rPr lang="en-US"/>
              <a:t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0837FF7-5919-41BF-8DD0-96FAEA1BD99B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type="vertTitleAndTx" userDrawn="1">
  <p:cSld name="Vertical Title a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6543676" y="365125"/>
            <a:ext cx="1971675" cy="5811838"/>
          </a:xfrm>
        </p:spPr>
        <p:txBody>
          <a:bodyPr vert="eaVert"/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628650" y="365125"/>
            <a:ext cx="5800725" cy="5811838"/>
          </a:xfrm>
        </p:spPr>
        <p:txBody>
          <a:bodyPr vert="eaVert"/>
          <a:lstStyle/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956A311-5020-4A6C-B21C-ABC15498CBBE}" type="datetime1">
              <a:rPr lang="en-US"/>
              <a:t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0837FF7-5919-41BF-8DD0-96FAEA1BD99B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type="obj" userDrawn="1">
  <p:cSld name="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2BA216A-3818-4228-9972-10412ECDB215}" type="datetime1">
              <a:rPr lang="en-US"/>
              <a:t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0837FF7-5919-41BF-8DD0-96FAEA1BD99B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type="secHead" userDrawn="1">
  <p:cSld name="Section Head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23889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3889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en-US"/>
              <a:t>Edit Master text styles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899109B-2E23-4F00-BD66-B0314DD383E2}" type="datetime1">
              <a:rPr lang="en-US"/>
              <a:t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0837FF7-5919-41BF-8DD0-96FAEA1BD99B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type="twoObj" userDrawn="1">
  <p:cSld name="Two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628650" y="1825625"/>
            <a:ext cx="3886200" cy="4351338"/>
          </a:xfrm>
        </p:spPr>
        <p:txBody>
          <a:bodyPr/>
          <a:lstStyle/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4629150" y="1825625"/>
            <a:ext cx="3886200" cy="4351338"/>
          </a:xfrm>
        </p:spPr>
        <p:txBody>
          <a:bodyPr/>
          <a:lstStyle/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ABD8EFD-096A-40E1-AC37-2EFD68A185D9}" type="datetime1">
              <a:rPr lang="en-US"/>
              <a:t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0837FF7-5919-41BF-8DD0-96FAEA1BD99B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type="twoTxTwoObj" userDrawn="1">
  <p:cSld name="Compar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29842" y="365126"/>
            <a:ext cx="7886700" cy="1325563"/>
          </a:xfrm>
        </p:spPr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en-US"/>
              <a:t>Edit Master text styles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29842" y="2505074"/>
            <a:ext cx="3868340" cy="3684588"/>
          </a:xfrm>
        </p:spPr>
        <p:txBody>
          <a:bodyPr/>
          <a:lstStyle/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en-US"/>
              <a:t>Edit Master text styles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4629150" y="2505074"/>
            <a:ext cx="3887391" cy="3684588"/>
          </a:xfrm>
        </p:spPr>
        <p:txBody>
          <a:bodyPr/>
          <a:lstStyle/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C5FDDD1-1E6E-4D3A-9828-B554F5B53081}" type="datetime1">
              <a:rPr lang="en-US"/>
              <a:t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0837FF7-5919-41BF-8DD0-96FAEA1BD99B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type="titleOnly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D11CCFE-64EF-4079-8277-1E517A3B7C66}" type="datetime1">
              <a:rPr lang="en-US"/>
              <a:t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0837FF7-5919-41BF-8DD0-96FAEA1BD99B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type="blank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FFCB034F-50C2-4CD4-993A-32ADCE172B8A}" type="datetime1">
              <a:rPr lang="en-US"/>
              <a:t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0837FF7-5919-41BF-8DD0-96FAEA1BD99B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type="objTx" userDrawn="1">
  <p:cSld name="Content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29842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en-US"/>
              <a:t>Edit Master text styles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C96E4CD-5F03-4E27-95EC-8DB9B6FC8714}" type="datetime1">
              <a:rPr lang="en-US"/>
              <a:t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0837FF7-5919-41BF-8DD0-96FAEA1BD99B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type="picTx" userDrawn="1">
  <p:cSld name="Picture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29842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ChangeAspect="1" noGrp="1"/>
          </p:cNvSpPr>
          <p:nvPr>
            <p:ph type="pic" idx="1"/>
          </p:nvPr>
        </p:nvSpPr>
        <p:spPr bwMode="auto"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en-US"/>
              <a:t>Edit Master text styles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A7BEF3D-E155-46CA-85DD-6AC4E55BA339}" type="datetime1">
              <a:rPr lang="en-US"/>
              <a:t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0837FF7-5919-41BF-8DD0-96FAEA1BD99B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8020C36-4B7A-4B30-B4D9-C48CC440D321}" type="datetime1">
              <a:rPr lang="en-US"/>
              <a:t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3028951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0837FF7-5919-41BF-8DD0-96FAEA1BD99B}" type="slidenum">
              <a:rPr lang="en-US"/>
              <a:t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1"/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png"/><Relationship Id="rId3" Type="http://schemas.openxmlformats.org/officeDocument/2006/relationships/image" Target="../media/image3.png"/></Relationships>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Relationship Id="rId3" Type="http://schemas.openxmlformats.org/officeDocument/2006/relationships/image" Target="../media/image10.png"/><Relationship Id="rId4" Type="http://schemas.openxmlformats.org/officeDocument/2006/relationships/image" Target="../media/image11.png"/></Relationships>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Relationship Id="rId3" Type="http://schemas.openxmlformats.org/officeDocument/2006/relationships/image" Target="../media/image10.png"/><Relationship Id="rId4" Type="http://schemas.openxmlformats.org/officeDocument/2006/relationships/image" Target="../media/image11.png"/></Relationships>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3" Type="http://schemas.openxmlformats.org/officeDocument/2006/relationships/image" Target="../media/image8.png"/></Relationships>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Relationship Id="rId3" Type="http://schemas.openxmlformats.org/officeDocument/2006/relationships/image" Target="../media/image7.png"/></Relationships>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Relationship Id="rId3" Type="http://schemas.openxmlformats.org/officeDocument/2006/relationships/image" Target="../media/image3.png"/></Relationships>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 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png"/><Relationship Id="rId3" Type="http://schemas.openxmlformats.org/officeDocument/2006/relationships/image" Target="../media/image3.png"/></Relationships>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png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MasterSp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/>
          </p:nvPr>
        </p:nvSpPr>
        <p:spPr bwMode="auto">
          <a:xfrm>
            <a:off x="1195933" y="3744709"/>
            <a:ext cx="7173422" cy="53072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defRPr/>
            </a:pPr>
            <a:r>
              <a:rPr lang="ru-RU" sz="2400" b="1">
                <a:solidFill>
                  <a:schemeClr val="accent5">
                    <a:lumMod val="50000"/>
                  </a:schemeClr>
                </a:solidFill>
                <a:latin typeface="Franklin Gothic Medium"/>
              </a:rPr>
              <a:t>СЛУЖБА ЗАНЯТОСТИ ЮГРЫ 2.0</a:t>
            </a:r>
            <a:endParaRPr lang="en-US" sz="2400" b="1">
              <a:solidFill>
                <a:schemeClr val="accent5">
                  <a:lumMod val="50000"/>
                </a:schemeClr>
              </a:solidFill>
              <a:latin typeface="Franklin Gothic Medium"/>
            </a:endParaRPr>
          </a:p>
        </p:txBody>
      </p:sp>
      <p:grpSp>
        <p:nvGrpSpPr>
          <p:cNvPr id="9" name="Группа 8"/>
          <p:cNvGrpSpPr/>
          <p:nvPr/>
        </p:nvGrpSpPr>
        <p:grpSpPr bwMode="auto">
          <a:xfrm>
            <a:off x="939184" y="3611858"/>
            <a:ext cx="7257566" cy="89285"/>
            <a:chOff x="947651" y="2754884"/>
            <a:chExt cx="7257566" cy="89285"/>
          </a:xfrm>
        </p:grpSpPr>
        <p:sp>
          <p:nvSpPr>
            <p:cNvPr id="10" name="Прямоугольник 9"/>
            <p:cNvSpPr/>
            <p:nvPr/>
          </p:nvSpPr>
          <p:spPr bwMode="auto">
            <a:xfrm>
              <a:off x="947651" y="2754884"/>
              <a:ext cx="7257565" cy="52157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>
                <a:latin typeface="Franklin Gothic Medium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 bwMode="auto">
            <a:xfrm flipV="1">
              <a:off x="947651" y="2798450"/>
              <a:ext cx="7257566" cy="45719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>
                <a:latin typeface="Franklin Gothic Medium"/>
              </a:endParaRPr>
            </a:p>
          </p:txBody>
        </p:sp>
      </p:grpSp>
      <p:sp>
        <p:nvSpPr>
          <p:cNvPr id="7" name="Title 1"/>
          <p:cNvSpPr txBox="1"/>
          <p:nvPr/>
        </p:nvSpPr>
        <p:spPr bwMode="auto">
          <a:xfrm>
            <a:off x="1715339" y="4910301"/>
            <a:ext cx="5702039" cy="69551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>
              <a:lnSpc>
                <a:spcPct val="90000"/>
              </a:lnSpc>
              <a:spcBef>
                <a:spcPts val="0"/>
              </a:spcBef>
              <a:buNone/>
              <a:defRPr sz="6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defRPr/>
            </a:pPr>
            <a:r>
              <a:rPr lang="ru-RU" sz="1800">
                <a:solidFill>
                  <a:schemeClr val="accent5">
                    <a:lumMod val="50000"/>
                  </a:schemeClr>
                </a:solidFill>
                <a:latin typeface="Franklin Gothic Medium"/>
              </a:rPr>
              <a:t>Департамент труда и занятости</a:t>
            </a:r>
            <a:endParaRPr lang="ru-RU" sz="1800">
              <a:latin typeface="Franklin Gothic Medium"/>
            </a:endParaRPr>
          </a:p>
          <a:p>
            <a:pPr>
              <a:lnSpc>
                <a:spcPct val="100000"/>
              </a:lnSpc>
              <a:defRPr/>
            </a:pPr>
            <a:r>
              <a:rPr lang="ru-RU" sz="1800">
                <a:solidFill>
                  <a:schemeClr val="accent5">
                    <a:lumMod val="50000"/>
                  </a:schemeClr>
                </a:solidFill>
                <a:latin typeface="Franklin Gothic Medium"/>
              </a:rPr>
              <a:t>Ханты-Мансийского автономного округа – Югры</a:t>
            </a:r>
            <a:endParaRPr/>
          </a:p>
          <a:p>
            <a:pPr>
              <a:lnSpc>
                <a:spcPct val="100000"/>
              </a:lnSpc>
              <a:defRPr/>
            </a:pPr>
            <a:endParaRPr lang="ru-RU" sz="1800">
              <a:solidFill>
                <a:schemeClr val="accent5">
                  <a:lumMod val="50000"/>
                </a:schemeClr>
              </a:solidFill>
              <a:latin typeface="Franklin Gothic Medium"/>
            </a:endParaRPr>
          </a:p>
        </p:txBody>
      </p:sp>
      <p:sp>
        <p:nvSpPr>
          <p:cNvPr id="2" name="TextBox 1"/>
          <p:cNvSpPr txBox="1"/>
          <p:nvPr/>
        </p:nvSpPr>
        <p:spPr bwMode="auto">
          <a:xfrm>
            <a:off x="1112108" y="1548715"/>
            <a:ext cx="7331676" cy="1787610"/>
          </a:xfrm>
          <a:prstGeom prst="rect">
            <a:avLst/>
          </a:prstGeom>
          <a:effectLst/>
        </p:spPr>
        <p:txBody>
          <a:bodyPr vert="horz" wrap="square" lIns="91440" tIns="45720" rIns="91440" bIns="45720" rtlCol="0" anchor="b">
            <a:noAutofit/>
          </a:bodyPr>
          <a:lstStyle/>
          <a:p>
            <a:pPr algn="ctr">
              <a:defRPr/>
            </a:pPr>
            <a:r>
              <a:rPr lang="ru-RU" sz="2800" b="1">
                <a:solidFill>
                  <a:schemeClr val="accent5">
                    <a:lumMod val="50000"/>
                  </a:schemeClr>
                </a:solidFill>
                <a:latin typeface="Franklin Gothic Medium"/>
              </a:rPr>
              <a:t>Публичная декларация</a:t>
            </a:r>
            <a:br>
              <a:rPr lang="ru-RU" sz="2800" b="1">
                <a:solidFill>
                  <a:schemeClr val="accent5">
                    <a:lumMod val="50000"/>
                  </a:schemeClr>
                </a:solidFill>
                <a:latin typeface="Franklin Gothic Medium"/>
              </a:rPr>
            </a:br>
            <a:r>
              <a:rPr lang="ru-RU" sz="2800" b="1">
                <a:solidFill>
                  <a:schemeClr val="accent5">
                    <a:lumMod val="50000"/>
                  </a:schemeClr>
                </a:solidFill>
                <a:latin typeface="Franklin Gothic Medium"/>
              </a:rPr>
              <a:t>государственной программы </a:t>
            </a:r>
            <a:br>
              <a:rPr lang="ru-RU" sz="2800" b="1">
                <a:solidFill>
                  <a:schemeClr val="accent5">
                    <a:lumMod val="50000"/>
                  </a:schemeClr>
                </a:solidFill>
                <a:latin typeface="Franklin Gothic Medium"/>
              </a:rPr>
            </a:br>
            <a:r>
              <a:rPr lang="ru-RU" sz="2800" b="1">
                <a:solidFill>
                  <a:schemeClr val="accent5">
                    <a:lumMod val="50000"/>
                  </a:schemeClr>
                </a:solidFill>
                <a:latin typeface="Franklin Gothic Medium"/>
              </a:rPr>
              <a:t>Ханты-Мансийского автономного округа – Югры </a:t>
            </a:r>
            <a:r>
              <a:rPr lang="ru-RU" sz="2800" b="1" i="1">
                <a:solidFill>
                  <a:srgbClr val="002060"/>
                </a:solidFill>
                <a:latin typeface="Franklin Gothic Medium"/>
              </a:rPr>
              <a:t>«</a:t>
            </a:r>
            <a:r>
              <a:rPr lang="ru-RU" sz="2800" b="1">
                <a:solidFill>
                  <a:schemeClr val="accent5">
                    <a:lumMod val="50000"/>
                  </a:schemeClr>
                </a:solidFill>
                <a:latin typeface="Franklin Gothic Medium"/>
              </a:rPr>
              <a:t>Поддержка занятости населения</a:t>
            </a:r>
            <a:r>
              <a:rPr lang="ru-RU" sz="2800" b="1" i="1">
                <a:solidFill>
                  <a:srgbClr val="002060"/>
                </a:solidFill>
                <a:latin typeface="Franklin Gothic Medium"/>
              </a:rPr>
              <a:t>»</a:t>
            </a:r>
            <a:endParaRPr lang="en-US" sz="2800" b="1" i="1">
              <a:solidFill>
                <a:srgbClr val="002060"/>
              </a:solidFill>
              <a:latin typeface="Franklin Gothic Medium"/>
            </a:endParaRPr>
          </a:p>
          <a:p>
            <a:pPr>
              <a:defRPr/>
            </a:pPr>
            <a:endParaRPr lang="ru-RU" sz="1800" b="1">
              <a:solidFill>
                <a:schemeClr val="accent5">
                  <a:lumMod val="50000"/>
                </a:schemeClr>
              </a:solidFill>
              <a:latin typeface="Franklin Gothic Medium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0837FF7-5919-41BF-8DD0-96FAEA1BD99B}" type="slidenum">
              <a:rPr lang="en-US"/>
              <a:t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MasterSp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1797449385" name="Группа 3"/>
          <p:cNvGrpSpPr/>
          <p:nvPr/>
        </p:nvGrpSpPr>
        <p:grpSpPr bwMode="auto">
          <a:xfrm>
            <a:off x="118135" y="1113960"/>
            <a:ext cx="3443172" cy="571599"/>
            <a:chOff x="118135" y="1113960"/>
            <a:chExt cx="3443172" cy="571599"/>
          </a:xfrm>
        </p:grpSpPr>
        <p:sp>
          <p:nvSpPr>
            <p:cNvPr id="1325644620" name="Прямоугольник 19"/>
            <p:cNvSpPr/>
            <p:nvPr/>
          </p:nvSpPr>
          <p:spPr bwMode="auto">
            <a:xfrm>
              <a:off x="118135" y="1222842"/>
              <a:ext cx="3443172" cy="36933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lIns="72000" rIns="72000">
              <a:spAutoFit/>
            </a:bodyPr>
            <a:lstStyle/>
            <a:p>
              <a:pPr algn="ctr">
                <a:defRPr/>
              </a:pPr>
              <a:r>
                <a:rPr lang="ru-RU" b="1">
                  <a:solidFill>
                    <a:schemeClr val="accent5">
                      <a:lumMod val="75000"/>
                    </a:schemeClr>
                  </a:solidFill>
                  <a:latin typeface="Franklin Gothic Medium"/>
                  <a:cs typeface="Times New Roman"/>
                </a:rPr>
                <a:t>Мероприятия:</a:t>
              </a:r>
              <a:endParaRPr/>
            </a:p>
          </p:txBody>
        </p:sp>
        <p:pic>
          <p:nvPicPr>
            <p:cNvPr id="1184230987" name="Picture 4" descr="https://socialmediamagnet.net/wp-content/uploads/Sylabus-Icon-e1545315556577.png"/>
            <p:cNvPicPr>
              <a:picLocks noChangeAspect="1" noChangeArrowheads="1"/>
            </p:cNvPicPr>
            <p:nvPr/>
          </p:nvPicPr>
          <p:blipFill>
            <a:blip r:embed="rId2"/>
            <a:stretch/>
          </p:blipFill>
          <p:spPr bwMode="auto">
            <a:xfrm>
              <a:off x="390992" y="1113960"/>
              <a:ext cx="570330" cy="571599"/>
            </a:xfrm>
            <a:prstGeom prst="rect">
              <a:avLst/>
            </a:prstGeom>
            <a:noFill/>
          </p:spPr>
        </p:pic>
      </p:grpSp>
      <p:sp>
        <p:nvSpPr>
          <p:cNvPr id="1583657737" name="Номер слайда 2"/>
          <p:cNvSpPr txBox="1"/>
          <p:nvPr/>
        </p:nvSpPr>
        <p:spPr bwMode="auto">
          <a:xfrm>
            <a:off x="6808785" y="6385941"/>
            <a:ext cx="2057400" cy="365123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r">
              <a:defRPr sz="120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r>
              <a:rPr lang="ru-RU"/>
              <a:t>10</a:t>
            </a:r>
            <a:endParaRPr lang="en-US"/>
          </a:p>
        </p:txBody>
      </p:sp>
      <p:grpSp>
        <p:nvGrpSpPr>
          <p:cNvPr id="1234590521" name="Группа 39"/>
          <p:cNvGrpSpPr/>
          <p:nvPr/>
        </p:nvGrpSpPr>
        <p:grpSpPr bwMode="auto">
          <a:xfrm>
            <a:off x="0" y="733320"/>
            <a:ext cx="9144000" cy="97304"/>
            <a:chOff x="947649" y="2746863"/>
            <a:chExt cx="7257564" cy="97304"/>
          </a:xfrm>
        </p:grpSpPr>
        <p:sp>
          <p:nvSpPr>
            <p:cNvPr id="83555809" name="Прямоугольник 40"/>
            <p:cNvSpPr/>
            <p:nvPr/>
          </p:nvSpPr>
          <p:spPr bwMode="auto">
            <a:xfrm>
              <a:off x="947649" y="2746863"/>
              <a:ext cx="7257564" cy="52155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633818888" name="Прямоугольник 41"/>
            <p:cNvSpPr/>
            <p:nvPr/>
          </p:nvSpPr>
          <p:spPr bwMode="auto">
            <a:xfrm flipV="1">
              <a:off x="947649" y="2798448"/>
              <a:ext cx="7257564" cy="45717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555833357" name="Прямоугольник 56"/>
          <p:cNvSpPr/>
          <p:nvPr/>
        </p:nvSpPr>
        <p:spPr bwMode="auto">
          <a:xfrm>
            <a:off x="265696" y="-79885"/>
            <a:ext cx="8820135" cy="87144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7716" tIns="48858" rIns="97716" bIns="48858" numCol="1" rtlCol="0" anchor="ctr" anchorCtr="0" compatLnSpc="1">
            <a:prstTxWarp prst="textNoShape"/>
          </a:bodyPr>
          <a:lstStyle/>
          <a:p>
            <a:pPr>
              <a:defRPr/>
            </a:pPr>
            <a:r>
              <a:rPr lang="ru-RU" sz="1800" b="1" i="0" u="none" strike="noStrike" cap="none" spc="0">
                <a:solidFill>
                  <a:srgbClr val="002060"/>
                </a:solidFill>
                <a:latin typeface="Franklin Gothic Medium"/>
                <a:cs typeface="Franklin Gothic Medium"/>
              </a:rPr>
              <a:t>К</a:t>
            </a:r>
            <a:r>
              <a:rPr lang="en-US" sz="1800" b="1" i="0" u="none" strike="noStrike" cap="none" spc="0">
                <a:solidFill>
                  <a:srgbClr val="002060"/>
                </a:solidFill>
                <a:latin typeface="Franklin Gothic Medium"/>
                <a:cs typeface="Franklin Gothic Medium"/>
              </a:rPr>
              <a:t>ОМПЛЕКС ПРОЦЕССНЫХ МЕРОПРИЯТИЙ</a:t>
            </a:r>
            <a:r>
              <a:rPr lang="ru-RU" sz="1800" b="1" i="0" u="none" strike="noStrike" cap="none" spc="0">
                <a:solidFill>
                  <a:srgbClr val="002060"/>
                </a:solidFill>
                <a:latin typeface="Franklin Gothic Medium"/>
                <a:cs typeface="Franklin Gothic Medium"/>
              </a:rPr>
              <a:t> </a:t>
            </a:r>
            <a:r>
              <a:rPr lang="en-US" sz="1800" b="1" i="0" u="none" strike="noStrike" cap="none" spc="0">
                <a:solidFill>
                  <a:srgbClr val="002060"/>
                </a:solidFill>
                <a:latin typeface="Franklin Gothic Medium"/>
                <a:cs typeface="Franklin Gothic Medium"/>
              </a:rPr>
              <a:t>«Содействие трудоустройству граждан, в том числе граждан с инвалидностью,</a:t>
            </a:r>
            <a:r>
              <a:rPr lang="ru-RU" sz="1400" i="0">
                <a:solidFill>
                  <a:srgbClr val="002060"/>
                </a:solidFill>
              </a:rPr>
              <a:t> </a:t>
            </a:r>
            <a:r>
              <a:rPr lang="en-US" sz="1800" b="1" i="0" u="none" strike="noStrike" cap="none" spc="0">
                <a:solidFill>
                  <a:srgbClr val="002060"/>
                </a:solidFill>
                <a:latin typeface="Franklin Gothic Medium"/>
                <a:cs typeface="Franklin Gothic Medium"/>
              </a:rPr>
              <a:t>и социальная поддержка безработных граждан»</a:t>
            </a:r>
            <a:endParaRPr sz="1800" b="1" i="0" u="none" strike="noStrike" cap="none" spc="0">
              <a:solidFill>
                <a:srgbClr val="002060"/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1466395299" name="Прямоугольник 19"/>
          <p:cNvSpPr/>
          <p:nvPr/>
        </p:nvSpPr>
        <p:spPr bwMode="auto">
          <a:xfrm>
            <a:off x="415644" y="2035873"/>
            <a:ext cx="8191252" cy="853799"/>
          </a:xfrm>
          <a:prstGeom prst="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 sz="1300" b="1">
                <a:solidFill>
                  <a:schemeClr val="tx2"/>
                </a:solidFill>
                <a:latin typeface="Franklin Gothic Medium"/>
              </a:rPr>
              <a:t>   </a:t>
            </a:r>
            <a:r>
              <a:rPr lang="ru-RU" sz="1300" b="1" i="0" u="none" strike="noStrike" cap="none" spc="0">
                <a:solidFill>
                  <a:schemeClr val="tx2"/>
                </a:solidFill>
                <a:latin typeface="Franklin Gothic Medium"/>
                <a:cs typeface="Franklin Gothic Medium"/>
              </a:rPr>
              <a:t>Создание условий для обеспечения трудовыми ресурсами организаций, имеющих потребность, в том числе в связи с призывом работников на военную службу в Вооруженные силы Российской Федерации по мобилизации </a:t>
            </a:r>
            <a:r>
              <a:rPr lang="ru-RU" sz="1100">
                <a:solidFill>
                  <a:schemeClr val="tx2"/>
                </a:solidFill>
                <a:latin typeface="Franklin Gothic Medium"/>
              </a:rPr>
              <a:t>(</a:t>
            </a:r>
            <a:r>
              <a:rPr lang="ru-RU" sz="1100" b="0" i="0" u="none" strike="noStrike" cap="none" spc="0">
                <a:solidFill>
                  <a:schemeClr val="tx2"/>
                </a:solidFill>
                <a:latin typeface="Franklin Gothic Medium"/>
                <a:cs typeface="Franklin Gothic Medium"/>
              </a:rPr>
              <a:t>организация трудоустройства граждан с инвалидностью, обратившихся в органы службы занятости, на временные и постоянные рабочие места, включая организацию предпринимательской деятельности (самозанятости)</a:t>
            </a:r>
            <a:r>
              <a:rPr lang="ru-RU" sz="1100">
                <a:solidFill>
                  <a:schemeClr val="tx2"/>
                </a:solidFill>
                <a:latin typeface="Franklin Gothic Medium"/>
              </a:rPr>
              <a:t>)</a:t>
            </a:r>
            <a:endParaRPr/>
          </a:p>
        </p:txBody>
      </p:sp>
      <p:sp>
        <p:nvSpPr>
          <p:cNvPr id="2101553943" name="Прямоугольник 19"/>
          <p:cNvSpPr/>
          <p:nvPr/>
        </p:nvSpPr>
        <p:spPr bwMode="auto">
          <a:xfrm>
            <a:off x="426763" y="2987312"/>
            <a:ext cx="8167251" cy="1189078"/>
          </a:xfrm>
          <a:prstGeom prst="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 sz="1300" b="1">
                <a:solidFill>
                  <a:schemeClr val="tx2"/>
                </a:solidFill>
                <a:latin typeface="Franklin Gothic Medium"/>
              </a:rPr>
              <a:t>   С</a:t>
            </a:r>
            <a:r>
              <a:rPr lang="ru-RU" sz="1300" b="1" i="0" u="none" strike="noStrike" cap="none" spc="0">
                <a:solidFill>
                  <a:schemeClr val="tx2"/>
                </a:solidFill>
                <a:latin typeface="Franklin Gothic Medium"/>
                <a:cs typeface="Franklin Gothic Medium"/>
              </a:rPr>
              <a:t>одействие уполномоченному органу по участию в предоставлении государственной услуги по оформлению и выдаче иностранным гражданам патентов, в том числе информирование их </a:t>
            </a:r>
            <a:endParaRPr lang="ru-RU" sz="1100" b="0" i="0" u="none" strike="noStrike" cap="none" spc="0">
              <a:solidFill>
                <a:schemeClr val="tx2"/>
              </a:solidFill>
              <a:latin typeface="Franklin Gothic Medium"/>
              <a:cs typeface="Franklin Gothic Medium"/>
            </a:endParaRPr>
          </a:p>
          <a:p>
            <a:pPr>
              <a:defRPr/>
            </a:pPr>
            <a:r>
              <a:rPr lang="ru-RU" sz="1300" b="1" i="0" u="none" strike="noStrike" cap="none" spc="0">
                <a:solidFill>
                  <a:schemeClr val="tx2"/>
                </a:solidFill>
                <a:latin typeface="Franklin Gothic Medium"/>
                <a:cs typeface="Franklin Gothic Medium"/>
              </a:rPr>
              <a:t>о предоставляемых услугах</a:t>
            </a:r>
            <a:r>
              <a:rPr lang="ru-RU"/>
              <a:t> </a:t>
            </a:r>
            <a:r>
              <a:rPr lang="ru-RU" sz="1100">
                <a:solidFill>
                  <a:schemeClr val="tx2"/>
                </a:solidFill>
                <a:latin typeface="Franklin Gothic Medium"/>
              </a:rPr>
              <a:t>(</a:t>
            </a:r>
            <a:r>
              <a:rPr lang="ru-RU" sz="1100" b="0" i="0" u="none" strike="noStrike" cap="none" spc="0">
                <a:solidFill>
                  <a:schemeClr val="tx2"/>
                </a:solidFill>
                <a:latin typeface="Franklin Gothic Medium"/>
                <a:cs typeface="Franklin Gothic Medium"/>
              </a:rPr>
              <a:t>прием Федеральным государственным унитарным предприятием «Паспортно-визовый сервис» Министерства внутренних дел Российской Федерации</a:t>
            </a:r>
            <a:r>
              <a:rPr lang="ru-RU" sz="1300">
                <a:solidFill>
                  <a:schemeClr val="tx2"/>
                </a:solidFill>
                <a:latin typeface="Franklin Gothic Medium"/>
              </a:rPr>
              <a:t> </a:t>
            </a:r>
            <a:r>
              <a:rPr lang="ru-RU" sz="1100" b="0" i="0" u="none" strike="noStrike" cap="none" spc="0">
                <a:solidFill>
                  <a:schemeClr val="tx2"/>
                </a:solidFill>
                <a:latin typeface="Franklin Gothic Medium"/>
                <a:cs typeface="Franklin Gothic Medium"/>
              </a:rPr>
              <a:t>и передача в Управление Министерства внутренних дел России по автономному округу пакетов документов в рамках  предоставления государственной услуги по оформлению и выдаче иностранным гражданам патентов</a:t>
            </a:r>
            <a:endParaRPr/>
          </a:p>
        </p:txBody>
      </p:sp>
      <p:pic>
        <p:nvPicPr>
          <p:cNvPr id="853985343" name="Рисунок 17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/>
        </p:blipFill>
        <p:spPr bwMode="auto">
          <a:xfrm>
            <a:off x="427948" y="2110929"/>
            <a:ext cx="150111" cy="150111"/>
          </a:xfrm>
          <a:prstGeom prst="rect">
            <a:avLst/>
          </a:prstGeom>
        </p:spPr>
      </p:pic>
      <p:pic>
        <p:nvPicPr>
          <p:cNvPr id="2056068284" name="Рисунок 18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/>
        </p:blipFill>
        <p:spPr bwMode="auto">
          <a:xfrm>
            <a:off x="427948" y="3054431"/>
            <a:ext cx="151296" cy="150111"/>
          </a:xfrm>
          <a:prstGeom prst="rect">
            <a:avLst/>
          </a:prstGeom>
        </p:spPr>
      </p:pic>
      <p:sp>
        <p:nvSpPr>
          <p:cNvPr id="113808560" name="Прямоугольник 53"/>
          <p:cNvSpPr/>
          <p:nvPr/>
        </p:nvSpPr>
        <p:spPr bwMode="auto">
          <a:xfrm>
            <a:off x="5486400" y="1281566"/>
            <a:ext cx="3659397" cy="488038"/>
          </a:xfrm>
          <a:custGeom>
            <a:avLst/>
            <a:gdLst>
              <a:gd name="connsiteX0" fmla="*/ 0 w 3657599"/>
              <a:gd name="connsiteY0" fmla="*/ 0 h 492443"/>
              <a:gd name="connsiteX1" fmla="*/ 3657599 w 3657599"/>
              <a:gd name="connsiteY1" fmla="*/ 0 h 492443"/>
              <a:gd name="connsiteX2" fmla="*/ 3657599 w 3657599"/>
              <a:gd name="connsiteY2" fmla="*/ 492443 h 492443"/>
              <a:gd name="connsiteX3" fmla="*/ 0 w 3657599"/>
              <a:gd name="connsiteY3" fmla="*/ 492443 h 492443"/>
              <a:gd name="connsiteX4" fmla="*/ 0 w 3657599"/>
              <a:gd name="connsiteY4" fmla="*/ 0 h 492443"/>
              <a:gd name="connsiteX0" fmla="*/ 0 w 3657599"/>
              <a:gd name="connsiteY0" fmla="*/ 0 h 492443"/>
              <a:gd name="connsiteX1" fmla="*/ 3657599 w 3657599"/>
              <a:gd name="connsiteY1" fmla="*/ 0 h 492443"/>
              <a:gd name="connsiteX2" fmla="*/ 3657599 w 3657599"/>
              <a:gd name="connsiteY2" fmla="*/ 492443 h 492443"/>
              <a:gd name="connsiteX3" fmla="*/ 488272 w 3657599"/>
              <a:gd name="connsiteY3" fmla="*/ 492443 h 492443"/>
              <a:gd name="connsiteX4" fmla="*/ 0 w 3657599"/>
              <a:gd name="connsiteY4" fmla="*/ 0 h 49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57599" h="492443" fill="norm" stroke="1" extrusionOk="0">
                <a:moveTo>
                  <a:pt x="0" y="0"/>
                </a:moveTo>
                <a:lnTo>
                  <a:pt x="3657599" y="0"/>
                </a:lnTo>
                <a:lnTo>
                  <a:pt x="3657599" y="492443"/>
                </a:lnTo>
                <a:lnTo>
                  <a:pt x="488272" y="492443"/>
                </a:lnTo>
                <a:lnTo>
                  <a:pt x="0" y="0"/>
                </a:lnTo>
                <a:close/>
              </a:path>
            </a:pathLst>
          </a:custGeom>
          <a:solidFill>
            <a:srgbClr val="17406D">
              <a:lumMod val="60000"/>
              <a:lumOff val="40000"/>
            </a:srgbClr>
          </a:solidFill>
        </p:spPr>
        <p:txBody>
          <a:bodyPr wrap="square">
            <a:spAutoFit/>
          </a:bodyPr>
          <a:lstStyle/>
          <a:p>
            <a:pPr lvl="0" algn="r">
              <a:defRPr/>
            </a:pPr>
            <a:r>
              <a:rPr lang="ru-RU" sz="1300" b="1" i="0" u="none" strike="noStrike" cap="none" spc="0">
                <a:ln w="0"/>
                <a:solidFill>
                  <a:srgbClr val="FFFFFF"/>
                </a:solidFill>
                <a:latin typeface="Franklin Gothic Medium"/>
                <a:cs typeface="Franklin Gothic Medium"/>
              </a:rPr>
              <a:t>Задача 6. «Содействие мобильности </a:t>
            </a:r>
            <a:endParaRPr/>
          </a:p>
          <a:p>
            <a:pPr lvl="0" algn="r">
              <a:defRPr/>
            </a:pPr>
            <a:r>
              <a:rPr lang="ru-RU" sz="1300" b="1" i="0" u="none" strike="noStrike" cap="none" spc="0">
                <a:ln w="0"/>
                <a:solidFill>
                  <a:srgbClr val="FFFFFF"/>
                </a:solidFill>
                <a:latin typeface="Franklin Gothic Medium"/>
                <a:cs typeface="Franklin Gothic Medium"/>
              </a:rPr>
              <a:t>трудовых ресурсов в автономном округе»</a:t>
            </a:r>
            <a:endParaRPr/>
          </a:p>
        </p:txBody>
      </p:sp>
      <p:sp>
        <p:nvSpPr>
          <p:cNvPr id="30345183" name="Прямоугольник 53"/>
          <p:cNvSpPr/>
          <p:nvPr/>
        </p:nvSpPr>
        <p:spPr bwMode="auto">
          <a:xfrm>
            <a:off x="5485680" y="4383038"/>
            <a:ext cx="3660477" cy="488038"/>
          </a:xfrm>
          <a:custGeom>
            <a:avLst/>
            <a:gdLst>
              <a:gd name="connsiteX0" fmla="*/ 0 w 3657599"/>
              <a:gd name="connsiteY0" fmla="*/ 0 h 492443"/>
              <a:gd name="connsiteX1" fmla="*/ 3657599 w 3657599"/>
              <a:gd name="connsiteY1" fmla="*/ 0 h 492443"/>
              <a:gd name="connsiteX2" fmla="*/ 3657599 w 3657599"/>
              <a:gd name="connsiteY2" fmla="*/ 492443 h 492443"/>
              <a:gd name="connsiteX3" fmla="*/ 0 w 3657599"/>
              <a:gd name="connsiteY3" fmla="*/ 492443 h 492443"/>
              <a:gd name="connsiteX4" fmla="*/ 0 w 3657599"/>
              <a:gd name="connsiteY4" fmla="*/ 0 h 492443"/>
              <a:gd name="connsiteX0" fmla="*/ 0 w 3657599"/>
              <a:gd name="connsiteY0" fmla="*/ 0 h 492443"/>
              <a:gd name="connsiteX1" fmla="*/ 3657599 w 3657599"/>
              <a:gd name="connsiteY1" fmla="*/ 0 h 492443"/>
              <a:gd name="connsiteX2" fmla="*/ 3657599 w 3657599"/>
              <a:gd name="connsiteY2" fmla="*/ 492443 h 492443"/>
              <a:gd name="connsiteX3" fmla="*/ 488272 w 3657599"/>
              <a:gd name="connsiteY3" fmla="*/ 492443 h 492443"/>
              <a:gd name="connsiteX4" fmla="*/ 0 w 3657599"/>
              <a:gd name="connsiteY4" fmla="*/ 0 h 49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57599" h="492443" fill="norm" stroke="1" extrusionOk="0">
                <a:moveTo>
                  <a:pt x="0" y="0"/>
                </a:moveTo>
                <a:lnTo>
                  <a:pt x="3657599" y="0"/>
                </a:lnTo>
                <a:lnTo>
                  <a:pt x="3657599" y="492443"/>
                </a:lnTo>
                <a:lnTo>
                  <a:pt x="488272" y="492443"/>
                </a:lnTo>
                <a:lnTo>
                  <a:pt x="0" y="0"/>
                </a:lnTo>
                <a:close/>
              </a:path>
            </a:pathLst>
          </a:custGeom>
          <a:solidFill>
            <a:srgbClr val="17406D">
              <a:lumMod val="60000"/>
              <a:lumOff val="40000"/>
            </a:srgbClr>
          </a:solidFill>
        </p:spPr>
        <p:txBody>
          <a:bodyPr wrap="square">
            <a:spAutoFit/>
          </a:bodyPr>
          <a:lstStyle/>
          <a:p>
            <a:pPr lvl="0" algn="r">
              <a:defRPr/>
            </a:pPr>
            <a:r>
              <a:rPr lang="ru-RU" sz="1300" b="1" i="0" u="none" strike="noStrike" cap="none" spc="0">
                <a:ln w="0"/>
                <a:solidFill>
                  <a:srgbClr val="FFFFFF"/>
                </a:solidFill>
                <a:latin typeface="Franklin Gothic Medium"/>
                <a:cs typeface="Franklin Gothic Medium"/>
              </a:rPr>
              <a:t>Задача 7. Обеспечение реализации государственных гарантий в области труда</a:t>
            </a:r>
            <a:endParaRPr/>
          </a:p>
        </p:txBody>
      </p:sp>
      <p:sp>
        <p:nvSpPr>
          <p:cNvPr id="1641875304" name="Прямоугольник 19"/>
          <p:cNvSpPr/>
          <p:nvPr/>
        </p:nvSpPr>
        <p:spPr bwMode="auto">
          <a:xfrm>
            <a:off x="422242" y="5035559"/>
            <a:ext cx="8183934" cy="625198"/>
          </a:xfrm>
          <a:prstGeom prst="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36000">
            <a:spAutoFit/>
          </a:bodyPr>
          <a:lstStyle/>
          <a:p>
            <a:pPr>
              <a:defRPr/>
            </a:pPr>
            <a:r>
              <a:rPr lang="ru-RU" sz="1300" b="1">
                <a:solidFill>
                  <a:schemeClr val="tx2"/>
                </a:solidFill>
                <a:latin typeface="Franklin Gothic Medium"/>
              </a:rPr>
              <a:t>    </a:t>
            </a:r>
            <a:r>
              <a:rPr lang="ru-RU" sz="1300" b="1" i="0" u="none" strike="noStrike" cap="none" spc="0">
                <a:solidFill>
                  <a:schemeClr val="tx2"/>
                </a:solidFill>
                <a:latin typeface="Franklin Gothic Medium"/>
                <a:cs typeface="Franklin Gothic Medium"/>
              </a:rPr>
              <a:t>Анализ уровня оплаты труда и расчет величины прожиточного минимума </a:t>
            </a:r>
            <a:r>
              <a:rPr lang="ru-RU" sz="1100" b="0" i="0" u="none" strike="noStrike" cap="none" spc="0">
                <a:solidFill>
                  <a:schemeClr val="tx2"/>
                </a:solidFill>
                <a:latin typeface="Franklin Gothic Medium"/>
                <a:cs typeface="Franklin Gothic Medium"/>
              </a:rPr>
              <a:t>(выявление работников государственных и муниципальных учреждений автономного округа, получающих заработную плату ниже установленной величины минимального размера оплаты труда)</a:t>
            </a:r>
            <a:endParaRPr lang="ru-RU" sz="1300" b="1" i="0" u="none" strike="noStrike" cap="none" spc="0">
              <a:solidFill>
                <a:schemeClr val="tx2"/>
              </a:solidFill>
              <a:latin typeface="Franklin Gothic Medium"/>
              <a:cs typeface="Franklin Gothic Medium"/>
            </a:endParaRPr>
          </a:p>
        </p:txBody>
      </p:sp>
      <p:pic>
        <p:nvPicPr>
          <p:cNvPr id="664154523" name="Рисунок 14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/>
        </p:blipFill>
        <p:spPr bwMode="auto">
          <a:xfrm>
            <a:off x="426763" y="5114226"/>
            <a:ext cx="150111" cy="15011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MasterSp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629581733" name="Группа 33"/>
          <p:cNvGrpSpPr/>
          <p:nvPr/>
        </p:nvGrpSpPr>
        <p:grpSpPr bwMode="auto">
          <a:xfrm flipH="0" flipV="0">
            <a:off x="352773" y="3352383"/>
            <a:ext cx="3926485" cy="1597299"/>
            <a:chOff x="0" y="0"/>
            <a:chExt cx="3926485" cy="1597299"/>
          </a:xfrm>
        </p:grpSpPr>
        <p:sp>
          <p:nvSpPr>
            <p:cNvPr id="1801018169" name="Скругленный прямоугольник 34"/>
            <p:cNvSpPr/>
            <p:nvPr/>
          </p:nvSpPr>
          <p:spPr bwMode="auto">
            <a:xfrm flipH="0" flipV="0">
              <a:off x="23103" y="0"/>
              <a:ext cx="3900501" cy="1597299"/>
            </a:xfrm>
            <a:prstGeom prst="roundRect">
              <a:avLst>
                <a:gd name="adj" fmla="val 0"/>
              </a:avLst>
            </a:prstGeom>
            <a:noFill/>
            <a:ln w="12700">
              <a:solidFill>
                <a:srgbClr val="00B0F0"/>
              </a:solidFill>
            </a:ln>
            <a:effec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>
                <a:solidFill>
                  <a:prstClr val="black"/>
                </a:solidFill>
                <a:latin typeface="Franklin Gothic Medium"/>
              </a:endParaRPr>
            </a:p>
          </p:txBody>
        </p:sp>
        <p:sp>
          <p:nvSpPr>
            <p:cNvPr id="1424115432" name="Прямоугольник 35"/>
            <p:cNvSpPr/>
            <p:nvPr/>
          </p:nvSpPr>
          <p:spPr bwMode="auto">
            <a:xfrm>
              <a:off x="2704602" y="488606"/>
              <a:ext cx="1023417" cy="457558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1000">
                  <a:solidFill>
                    <a:srgbClr val="00B050"/>
                  </a:solidFill>
                  <a:latin typeface="Franklin Gothic Medium"/>
                </a:rPr>
                <a:t> </a:t>
              </a:r>
              <a:r>
                <a:rPr lang="ru-RU" sz="1200">
                  <a:solidFill>
                    <a:srgbClr val="00B050"/>
                  </a:solidFill>
                  <a:latin typeface="Franklin Gothic Medium"/>
                </a:rPr>
                <a:t>2024 год</a:t>
              </a:r>
              <a:endParaRPr/>
            </a:p>
            <a:p>
              <a:pPr algn="ctr">
                <a:defRPr/>
              </a:pPr>
              <a:r>
                <a:rPr lang="ru-RU" sz="1200" b="0" i="0" u="none" strike="noStrike" cap="none" spc="0">
                  <a:solidFill>
                    <a:schemeClr val="tx2"/>
                  </a:solidFill>
                  <a:latin typeface="Franklin Gothic Medium"/>
                  <a:cs typeface="Franklin Gothic Medium"/>
                </a:rPr>
                <a:t>69,0 (план)</a:t>
              </a:r>
              <a:endParaRPr/>
            </a:p>
          </p:txBody>
        </p:sp>
        <p:sp>
          <p:nvSpPr>
            <p:cNvPr id="411400992" name="Прямоугольник 36"/>
            <p:cNvSpPr/>
            <p:nvPr/>
          </p:nvSpPr>
          <p:spPr bwMode="auto">
            <a:xfrm flipH="0" flipV="0">
              <a:off x="0" y="17245"/>
              <a:ext cx="3926485" cy="42707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 b="0" i="0" u="none" strike="noStrike" spc="0">
                  <a:solidFill>
                    <a:prstClr val="black"/>
                  </a:solidFill>
                  <a:latin typeface="+mn-lt"/>
                  <a:ea typeface="+mn-ea"/>
                  <a:cs typeface="+mn-cs"/>
                </a:defRPr>
              </a:pPr>
              <a:r>
                <a:rPr lang="ru-RU" sz="1100" b="0" i="0" u="none" strike="noStrike" cap="none" spc="0">
                  <a:solidFill>
                    <a:schemeClr val="tx2"/>
                  </a:solidFill>
                  <a:latin typeface="Franklin Gothic Medium"/>
                  <a:cs typeface="Franklin Gothic Medium"/>
                </a:rPr>
                <a:t>Уровень удовлетворенности населения услугами в области содействия занятости населения</a:t>
              </a:r>
              <a:r>
                <a:rPr lang="ru-RU" sz="1100" b="0" i="0" u="none" strike="noStrike" cap="none" spc="0">
                  <a:solidFill>
                    <a:schemeClr val="tx2"/>
                  </a:solidFill>
                  <a:latin typeface="Franklin Gothic Medium"/>
                  <a:ea typeface="Franklin Gothic Medium"/>
                  <a:cs typeface="Franklin Gothic Medium"/>
                </a:rPr>
                <a:t>, %</a:t>
              </a:r>
              <a:endParaRPr sz="1100">
                <a:solidFill>
                  <a:schemeClr val="tx2"/>
                </a:solidFill>
                <a:latin typeface="Franklin Gothic Medium"/>
              </a:endParaRPr>
            </a:p>
          </p:txBody>
        </p:sp>
        <p:sp>
          <p:nvSpPr>
            <p:cNvPr id="1756995605" name="Прямоугольник 37"/>
            <p:cNvSpPr/>
            <p:nvPr/>
          </p:nvSpPr>
          <p:spPr bwMode="auto">
            <a:xfrm>
              <a:off x="54544" y="1033068"/>
              <a:ext cx="1025217" cy="457558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1200">
                  <a:solidFill>
                    <a:prstClr val="black"/>
                  </a:solidFill>
                  <a:latin typeface="Franklin Gothic Medium"/>
                </a:rPr>
                <a:t>2025 год</a:t>
              </a:r>
              <a:endParaRPr/>
            </a:p>
            <a:p>
              <a:pPr algn="ctr">
                <a:defRPr/>
              </a:pPr>
              <a:r>
                <a:rPr lang="ru-RU" sz="1200">
                  <a:solidFill>
                    <a:schemeClr val="tx2"/>
                  </a:solidFill>
                  <a:latin typeface="Franklin Gothic Medium"/>
                </a:rPr>
                <a:t>71,0 (план)</a:t>
              </a:r>
              <a:endParaRPr/>
            </a:p>
          </p:txBody>
        </p:sp>
        <p:sp>
          <p:nvSpPr>
            <p:cNvPr id="530747039" name="Прямоугольник 38"/>
            <p:cNvSpPr/>
            <p:nvPr/>
          </p:nvSpPr>
          <p:spPr bwMode="auto">
            <a:xfrm>
              <a:off x="2702802" y="1033068"/>
              <a:ext cx="1025217" cy="457558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1200">
                  <a:solidFill>
                    <a:prstClr val="black"/>
                  </a:solidFill>
                  <a:latin typeface="Franklin Gothic Medium"/>
                </a:rPr>
                <a:t>2030 год</a:t>
              </a:r>
              <a:endParaRPr/>
            </a:p>
            <a:p>
              <a:pPr algn="ctr">
                <a:defRPr/>
              </a:pPr>
              <a:r>
                <a:rPr lang="ru-RU" sz="1200">
                  <a:solidFill>
                    <a:schemeClr val="tx2"/>
                  </a:solidFill>
                  <a:latin typeface="Franklin Gothic Medium"/>
                </a:rPr>
                <a:t>77,0 (план)</a:t>
              </a:r>
              <a:endParaRPr/>
            </a:p>
          </p:txBody>
        </p:sp>
        <p:sp>
          <p:nvSpPr>
            <p:cNvPr id="246881598" name="Прямоугольник 40"/>
            <p:cNvSpPr/>
            <p:nvPr/>
          </p:nvSpPr>
          <p:spPr bwMode="auto">
            <a:xfrm>
              <a:off x="61731" y="488606"/>
              <a:ext cx="1029520" cy="457558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1200">
                  <a:solidFill>
                    <a:srgbClr val="2E75B6"/>
                  </a:solidFill>
                  <a:latin typeface="Franklin Gothic Medium"/>
                </a:rPr>
                <a:t>2022 год</a:t>
              </a:r>
              <a:r>
                <a:rPr lang="ru-RU" sz="1200" b="1" i="0" u="none" strike="noStrike" cap="none" spc="0">
                  <a:solidFill>
                    <a:schemeClr val="tx2"/>
                  </a:solidFill>
                  <a:latin typeface="Franklin Gothic Medium"/>
                  <a:cs typeface="Franklin Gothic Medium"/>
                </a:rPr>
                <a:t> 65,0 (факт)</a:t>
              </a:r>
              <a:endParaRPr/>
            </a:p>
          </p:txBody>
        </p:sp>
      </p:grpSp>
      <p:sp>
        <p:nvSpPr>
          <p:cNvPr id="1479199526" name="Номер слайда 2"/>
          <p:cNvSpPr>
            <a:spLocks noGrp="1"/>
          </p:cNvSpPr>
          <p:nvPr>
            <p:ph type="sldNum" sz="quarter" idx="12"/>
          </p:nvPr>
        </p:nvSpPr>
        <p:spPr bwMode="auto">
          <a:xfrm>
            <a:off x="6844194" y="6356381"/>
            <a:ext cx="2057400" cy="365122"/>
          </a:xfrm>
        </p:spPr>
        <p:txBody>
          <a:bodyPr/>
          <a:lstStyle/>
          <a:p>
            <a:pPr>
              <a:defRPr/>
            </a:pPr>
            <a:fld id="{C446BE41-0A20-6F20-5C20-0F293AB706CD}" type="slidenum">
              <a:rPr lang="en-US">
                <a:solidFill>
                  <a:prstClr val="black">
                    <a:tint val="75000"/>
                  </a:prstClr>
                </a:solidFill>
              </a:rPr>
              <a:t/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996255879" name="Группа 29"/>
          <p:cNvGrpSpPr/>
          <p:nvPr/>
        </p:nvGrpSpPr>
        <p:grpSpPr bwMode="auto">
          <a:xfrm>
            <a:off x="2916" y="734483"/>
            <a:ext cx="9144000" cy="97303"/>
            <a:chOff x="947648" y="2746863"/>
            <a:chExt cx="7257564" cy="97303"/>
          </a:xfrm>
        </p:grpSpPr>
        <p:sp>
          <p:nvSpPr>
            <p:cNvPr id="2136584544" name="Прямоугольник 30"/>
            <p:cNvSpPr/>
            <p:nvPr/>
          </p:nvSpPr>
          <p:spPr bwMode="auto">
            <a:xfrm>
              <a:off x="947648" y="2746863"/>
              <a:ext cx="7257564" cy="52155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046756530" name="Прямоугольник 31"/>
            <p:cNvSpPr/>
            <p:nvPr/>
          </p:nvSpPr>
          <p:spPr bwMode="auto">
            <a:xfrm flipV="1">
              <a:off x="947648" y="2798447"/>
              <a:ext cx="7257564" cy="45716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1053255531" name="Прямоугольник 41"/>
          <p:cNvSpPr/>
          <p:nvPr/>
        </p:nvSpPr>
        <p:spPr bwMode="auto">
          <a:xfrm>
            <a:off x="265694" y="-58626"/>
            <a:ext cx="8917146" cy="87144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7714" tIns="48856" rIns="97714" bIns="48856" numCol="1" rtlCol="0" anchor="ctr" anchorCtr="0" compatLnSpc="1">
            <a:prstTxWarp prst="textNoShape"/>
          </a:bodyPr>
          <a:lstStyle/>
          <a:p>
            <a:pPr>
              <a:defRPr/>
            </a:pPr>
            <a:r>
              <a:rPr lang="ru-RU" sz="1800" b="1" i="0" u="none" strike="noStrike" cap="none" spc="0">
                <a:solidFill>
                  <a:srgbClr val="002060"/>
                </a:solidFill>
                <a:latin typeface="Franklin Gothic Medium"/>
                <a:ea typeface="Franklin Gothic Medium"/>
                <a:cs typeface="Franklin Gothic Medium"/>
              </a:rPr>
              <a:t>К</a:t>
            </a:r>
            <a:r>
              <a:rPr lang="en-US" sz="1800" b="1" i="0" u="none" strike="noStrike" cap="none" spc="0">
                <a:solidFill>
                  <a:srgbClr val="002060"/>
                </a:solidFill>
                <a:latin typeface="Franklin Gothic Medium"/>
                <a:ea typeface="Franklin Gothic Medium"/>
                <a:cs typeface="Franklin Gothic Medium"/>
              </a:rPr>
              <a:t>ОМПЛЕКС ПРОЦЕССНЫХ МЕРОПРИЯТИЙ</a:t>
            </a:r>
            <a:r>
              <a:rPr lang="ru-RU" sz="1800" b="1" i="0" u="none" strike="noStrike" cap="none" spc="0">
                <a:solidFill>
                  <a:srgbClr val="002060"/>
                </a:solidFill>
                <a:latin typeface="Franklin Gothic Medium"/>
                <a:ea typeface="Franklin Gothic Medium"/>
                <a:cs typeface="Franklin Gothic Medium"/>
              </a:rPr>
              <a:t> </a:t>
            </a:r>
            <a:r>
              <a:rPr lang="en-US" sz="1800" b="1" i="0" u="none" strike="noStrike" cap="none" spc="0">
                <a:solidFill>
                  <a:srgbClr val="002060"/>
                </a:solidFill>
                <a:latin typeface="Franklin Gothic Medium"/>
                <a:ea typeface="Franklin Gothic Medium"/>
                <a:cs typeface="Franklin Gothic Medium"/>
              </a:rPr>
              <a:t>«Содействие трудоустройству граждан, в том числе граждан с инвалидностью,</a:t>
            </a:r>
            <a:r>
              <a:rPr lang="ru-RU" sz="1800" b="0" i="0" u="none" strike="noStrike" cap="none" spc="0">
                <a:solidFill>
                  <a:srgbClr val="002060"/>
                </a:solidFill>
                <a:latin typeface="Calibri"/>
                <a:ea typeface="Arial"/>
                <a:cs typeface="Arial"/>
              </a:rPr>
              <a:t> </a:t>
            </a:r>
            <a:r>
              <a:rPr lang="en-US" sz="1800" b="1" i="0" u="none" strike="noStrike" cap="none" spc="0">
                <a:solidFill>
                  <a:srgbClr val="002060"/>
                </a:solidFill>
                <a:latin typeface="Franklin Gothic Medium"/>
                <a:ea typeface="Franklin Gothic Medium"/>
                <a:cs typeface="Franklin Gothic Medium"/>
              </a:rPr>
              <a:t>и социальная поддержка безработных граждан»</a:t>
            </a:r>
            <a:endParaRPr/>
          </a:p>
        </p:txBody>
      </p:sp>
      <p:sp>
        <p:nvSpPr>
          <p:cNvPr id="397802412" name="Прямоугольник 37"/>
          <p:cNvSpPr/>
          <p:nvPr/>
        </p:nvSpPr>
        <p:spPr bwMode="auto">
          <a:xfrm rot="0" flipH="0" flipV="0">
            <a:off x="417322" y="2599696"/>
            <a:ext cx="1026658" cy="457558"/>
          </a:xfrm>
          <a:prstGeom prst="rect">
            <a:avLst/>
          </a:prstGeom>
          <a:grp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200">
                <a:solidFill>
                  <a:prstClr val="black"/>
                </a:solidFill>
                <a:latin typeface="Franklin Gothic Medium"/>
              </a:rPr>
              <a:t>2025 год</a:t>
            </a:r>
            <a:r>
              <a:rPr lang="ru-RU" sz="1200">
                <a:solidFill>
                  <a:schemeClr val="tx2"/>
                </a:solidFill>
                <a:latin typeface="Franklin Gothic Medium"/>
              </a:rPr>
              <a:t> 69,0 (план)</a:t>
            </a:r>
            <a:endParaRPr/>
          </a:p>
        </p:txBody>
      </p:sp>
      <p:sp>
        <p:nvSpPr>
          <p:cNvPr id="2107715298" name="Прямоугольник 40"/>
          <p:cNvSpPr/>
          <p:nvPr/>
        </p:nvSpPr>
        <p:spPr bwMode="auto">
          <a:xfrm rot="0" flipH="0" flipV="0">
            <a:off x="461296" y="2064349"/>
            <a:ext cx="1031322" cy="457558"/>
          </a:xfrm>
          <a:prstGeom prst="rect">
            <a:avLst/>
          </a:prstGeom>
          <a:grp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200">
                <a:solidFill>
                  <a:srgbClr val="2E75B6"/>
                </a:solidFill>
                <a:latin typeface="Franklin Gothic Medium"/>
              </a:rPr>
              <a:t>2022 год</a:t>
            </a:r>
            <a:endParaRPr/>
          </a:p>
          <a:p>
            <a:pPr algn="ctr">
              <a:defRPr/>
            </a:pPr>
            <a:r>
              <a:rPr lang="ru-RU" sz="1200" b="1">
                <a:solidFill>
                  <a:schemeClr val="tx2"/>
                </a:solidFill>
                <a:latin typeface="Franklin Gothic Medium"/>
              </a:rPr>
              <a:t>65,6 (факт)</a:t>
            </a:r>
            <a:endParaRPr/>
          </a:p>
        </p:txBody>
      </p:sp>
      <p:pic>
        <p:nvPicPr>
          <p:cNvPr id="913699981" name="Рисунок 42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 rot="0" flipH="0" flipV="0">
            <a:off x="2010150" y="4078104"/>
            <a:ext cx="447156" cy="362313"/>
          </a:xfrm>
          <a:prstGeom prst="rect">
            <a:avLst/>
          </a:prstGeom>
        </p:spPr>
      </p:pic>
      <p:sp>
        <p:nvSpPr>
          <p:cNvPr id="772329246" name="Прямоугольник 19"/>
          <p:cNvSpPr/>
          <p:nvPr/>
        </p:nvSpPr>
        <p:spPr bwMode="auto">
          <a:xfrm>
            <a:off x="834895" y="950311"/>
            <a:ext cx="3245898" cy="3661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72000" rIns="72000">
            <a:spAutoFit/>
          </a:bodyPr>
          <a:lstStyle/>
          <a:p>
            <a:pPr algn="l">
              <a:defRPr/>
            </a:pPr>
            <a:r>
              <a:rPr lang="ru-RU" sz="1800" b="1">
                <a:solidFill>
                  <a:schemeClr val="accent5">
                    <a:lumMod val="75000"/>
                  </a:schemeClr>
                </a:solidFill>
                <a:latin typeface="Franklin Gothic Medium"/>
                <a:cs typeface="Times New Roman"/>
              </a:rPr>
              <a:t>ОСНОВНЫЕ РЕЗУЛЬТАТЫ</a:t>
            </a:r>
            <a:endParaRPr sz="1600"/>
          </a:p>
        </p:txBody>
      </p:sp>
      <p:grpSp>
        <p:nvGrpSpPr>
          <p:cNvPr id="1766623030" name="Группа 43"/>
          <p:cNvGrpSpPr/>
          <p:nvPr/>
        </p:nvGrpSpPr>
        <p:grpSpPr bwMode="auto">
          <a:xfrm flipH="0" flipV="0">
            <a:off x="361208" y="5121273"/>
            <a:ext cx="3915169" cy="1629869"/>
            <a:chOff x="0" y="0"/>
            <a:chExt cx="3915169" cy="1629869"/>
          </a:xfrm>
        </p:grpSpPr>
        <p:sp>
          <p:nvSpPr>
            <p:cNvPr id="1166441500" name="Скругленный прямоугольник 44"/>
            <p:cNvSpPr/>
            <p:nvPr/>
          </p:nvSpPr>
          <p:spPr bwMode="auto">
            <a:xfrm flipH="0" flipV="0">
              <a:off x="24391" y="0"/>
              <a:ext cx="3890775" cy="1619994"/>
            </a:xfrm>
            <a:prstGeom prst="roundRect">
              <a:avLst>
                <a:gd name="adj" fmla="val 0"/>
              </a:avLst>
            </a:prstGeom>
            <a:noFill/>
            <a:ln w="12700">
              <a:solidFill>
                <a:srgbClr val="00B0F0"/>
              </a:solidFill>
            </a:ln>
            <a:effec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>
                <a:solidFill>
                  <a:prstClr val="black"/>
                </a:solidFill>
                <a:latin typeface="Franklin Gothic Medium"/>
              </a:endParaRPr>
            </a:p>
          </p:txBody>
        </p:sp>
        <p:sp>
          <p:nvSpPr>
            <p:cNvPr id="278786386" name="Прямоугольник 50"/>
            <p:cNvSpPr/>
            <p:nvPr/>
          </p:nvSpPr>
          <p:spPr bwMode="auto">
            <a:xfrm>
              <a:off x="2654898" y="718541"/>
              <a:ext cx="941428" cy="457558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1000">
                  <a:solidFill>
                    <a:srgbClr val="00B050"/>
                  </a:solidFill>
                  <a:latin typeface="Franklin Gothic Medium"/>
                </a:rPr>
                <a:t> </a:t>
              </a:r>
              <a:r>
                <a:rPr lang="ru-RU" sz="1200">
                  <a:solidFill>
                    <a:srgbClr val="00B050"/>
                  </a:solidFill>
                  <a:latin typeface="Franklin Gothic Medium"/>
                </a:rPr>
                <a:t>2024 год</a:t>
              </a:r>
              <a:r>
                <a:rPr lang="ru-RU" sz="1200">
                  <a:solidFill>
                    <a:schemeClr val="tx2"/>
                  </a:solidFill>
                  <a:latin typeface="Franklin Gothic Medium"/>
                </a:rPr>
                <a:t>  5,9  (план)</a:t>
              </a:r>
              <a:r>
                <a:rPr lang="ru-RU" sz="1200" i="1">
                  <a:solidFill>
                    <a:schemeClr val="tx2"/>
                  </a:solidFill>
                  <a:latin typeface="Franklin Gothic Medium"/>
                </a:rPr>
                <a:t> </a:t>
              </a:r>
              <a:endParaRPr/>
            </a:p>
          </p:txBody>
        </p:sp>
        <p:sp>
          <p:nvSpPr>
            <p:cNvPr id="2043824991" name="Прямоугольник 52"/>
            <p:cNvSpPr/>
            <p:nvPr/>
          </p:nvSpPr>
          <p:spPr bwMode="auto">
            <a:xfrm>
              <a:off x="0" y="0"/>
              <a:ext cx="3886407" cy="762358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1100" b="0" i="0" u="none" strike="noStrike" cap="none" spc="0">
                  <a:solidFill>
                    <a:schemeClr val="tx2"/>
                  </a:solidFill>
                  <a:latin typeface="Franklin Gothic Medium"/>
                  <a:cs typeface="Franklin Gothic Medium"/>
                </a:rPr>
                <a:t>Доля социальных предприятий и социально ориентированных некоммерческих организаций, участвующих в реализации мероприятий государственной программы, в общем числе участников</a:t>
              </a:r>
              <a:r>
                <a:rPr lang="ru-RU" sz="1100" b="0" i="0" u="none" strike="noStrike" cap="none" spc="0">
                  <a:solidFill>
                    <a:schemeClr val="tx2"/>
                  </a:solidFill>
                  <a:latin typeface="Franklin Gothic Medium"/>
                  <a:cs typeface="Franklin Gothic Medium"/>
                </a:rPr>
                <a:t>, %</a:t>
              </a:r>
              <a:endParaRPr lang="ru-RU" sz="1100" b="0" i="0" u="none" strike="noStrike" cap="none" spc="0">
                <a:solidFill>
                  <a:schemeClr val="tx2"/>
                </a:solidFill>
                <a:latin typeface="Franklin Gothic Medium"/>
                <a:cs typeface="Franklin Gothic Medium"/>
              </a:endParaRPr>
            </a:p>
          </p:txBody>
        </p:sp>
        <p:sp>
          <p:nvSpPr>
            <p:cNvPr id="1762469929" name="Прямоугольник 53"/>
            <p:cNvSpPr/>
            <p:nvPr/>
          </p:nvSpPr>
          <p:spPr bwMode="auto">
            <a:xfrm>
              <a:off x="144344" y="1172309"/>
              <a:ext cx="941072" cy="457558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1200">
                  <a:solidFill>
                    <a:prstClr val="black"/>
                  </a:solidFill>
                  <a:latin typeface="Franklin Gothic Medium"/>
                </a:rPr>
                <a:t>2025 год</a:t>
              </a:r>
              <a:endParaRPr/>
            </a:p>
            <a:p>
              <a:pPr algn="ctr">
                <a:defRPr/>
              </a:pPr>
              <a:r>
                <a:rPr lang="ru-RU" sz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Franklin Gothic Medium"/>
                </a:rPr>
                <a:t>6,0</a:t>
              </a:r>
              <a:r>
                <a:rPr lang="ru-RU" sz="1200">
                  <a:solidFill>
                    <a:srgbClr val="FF0000"/>
                  </a:solidFill>
                  <a:latin typeface="Franklin Gothic Medium"/>
                </a:rPr>
                <a:t>  </a:t>
              </a:r>
              <a:r>
                <a:rPr lang="ru-RU" sz="1200">
                  <a:solidFill>
                    <a:schemeClr val="tx2"/>
                  </a:solidFill>
                  <a:latin typeface="Franklin Gothic Medium"/>
                </a:rPr>
                <a:t>(план)</a:t>
              </a:r>
              <a:endParaRPr/>
            </a:p>
          </p:txBody>
        </p:sp>
        <p:sp>
          <p:nvSpPr>
            <p:cNvPr id="109504319" name="Прямоугольник 54"/>
            <p:cNvSpPr/>
            <p:nvPr/>
          </p:nvSpPr>
          <p:spPr bwMode="auto">
            <a:xfrm>
              <a:off x="2701182" y="1172309"/>
              <a:ext cx="939648" cy="457558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1200">
                  <a:solidFill>
                    <a:prstClr val="black"/>
                  </a:solidFill>
                  <a:latin typeface="Franklin Gothic Medium"/>
                </a:rPr>
                <a:t>2030 год</a:t>
              </a:r>
              <a:endParaRPr/>
            </a:p>
            <a:p>
              <a:pPr algn="ctr">
                <a:defRPr/>
              </a:pPr>
              <a:r>
                <a:rPr lang="ru-RU" sz="1200">
                  <a:solidFill>
                    <a:schemeClr val="tx2"/>
                  </a:solidFill>
                  <a:latin typeface="Franklin Gothic Medium"/>
                </a:rPr>
                <a:t>6,1  (план) </a:t>
              </a:r>
              <a:endParaRPr/>
            </a:p>
          </p:txBody>
        </p:sp>
        <p:sp>
          <p:nvSpPr>
            <p:cNvPr id="1583984075" name="Прямоугольник 56"/>
            <p:cNvSpPr/>
            <p:nvPr/>
          </p:nvSpPr>
          <p:spPr bwMode="auto">
            <a:xfrm>
              <a:off x="126301" y="714749"/>
              <a:ext cx="947338" cy="457558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1200">
                  <a:solidFill>
                    <a:srgbClr val="2E75B6"/>
                  </a:solidFill>
                  <a:latin typeface="Franklin Gothic Medium"/>
                </a:rPr>
                <a:t>2023 год</a:t>
              </a:r>
              <a:endParaRPr/>
            </a:p>
            <a:p>
              <a:pPr algn="ctr">
                <a:defRPr/>
              </a:pPr>
              <a:r>
                <a:rPr lang="ru-RU" sz="1200" b="1">
                  <a:solidFill>
                    <a:schemeClr val="tx2"/>
                  </a:solidFill>
                  <a:latin typeface="Franklin Gothic Medium"/>
                </a:rPr>
                <a:t>5,8 (факт)</a:t>
              </a:r>
              <a:endParaRPr/>
            </a:p>
          </p:txBody>
        </p:sp>
      </p:grpSp>
      <p:pic>
        <p:nvPicPr>
          <p:cNvPr id="1850372109" name="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 flipH="0" flipV="0">
            <a:off x="407319" y="922311"/>
            <a:ext cx="394121" cy="394121"/>
          </a:xfrm>
          <a:prstGeom prst="rect">
            <a:avLst/>
          </a:prstGeom>
        </p:spPr>
      </p:pic>
      <p:grpSp>
        <p:nvGrpSpPr>
          <p:cNvPr id="623588380" name="Группа 58"/>
          <p:cNvGrpSpPr/>
          <p:nvPr/>
        </p:nvGrpSpPr>
        <p:grpSpPr bwMode="auto">
          <a:xfrm flipH="0" flipV="0">
            <a:off x="4914717" y="1446950"/>
            <a:ext cx="3793440" cy="1758893"/>
            <a:chOff x="0" y="0"/>
            <a:chExt cx="3793440" cy="1758893"/>
          </a:xfrm>
        </p:grpSpPr>
        <p:sp>
          <p:nvSpPr>
            <p:cNvPr id="348564553" name="Скругленный прямоугольник 75"/>
            <p:cNvSpPr/>
            <p:nvPr/>
          </p:nvSpPr>
          <p:spPr bwMode="auto">
            <a:xfrm flipH="0" flipV="0">
              <a:off x="0" y="0"/>
              <a:ext cx="3793440" cy="1758893"/>
            </a:xfrm>
            <a:prstGeom prst="roundRect">
              <a:avLst>
                <a:gd name="adj" fmla="val 0"/>
              </a:avLst>
            </a:prstGeom>
            <a:noFill/>
            <a:ln w="12700">
              <a:solidFill>
                <a:srgbClr val="00B0F0"/>
              </a:solidFill>
            </a:ln>
            <a:effec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>
                <a:solidFill>
                  <a:prstClr val="black"/>
                </a:solidFill>
                <a:latin typeface="Franklin Gothic Medium"/>
              </a:endParaRPr>
            </a:p>
          </p:txBody>
        </p:sp>
        <p:sp>
          <p:nvSpPr>
            <p:cNvPr id="1725388490" name="Прямоугольник 77"/>
            <p:cNvSpPr/>
            <p:nvPr/>
          </p:nvSpPr>
          <p:spPr bwMode="auto">
            <a:xfrm>
              <a:off x="2492751" y="743267"/>
              <a:ext cx="1232571" cy="457559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1000">
                  <a:solidFill>
                    <a:srgbClr val="00B050"/>
                  </a:solidFill>
                  <a:latin typeface="Franklin Gothic Medium"/>
                </a:rPr>
                <a:t> </a:t>
              </a:r>
              <a:r>
                <a:rPr lang="ru-RU" sz="1200">
                  <a:solidFill>
                    <a:srgbClr val="00B050"/>
                  </a:solidFill>
                  <a:latin typeface="Franklin Gothic Medium"/>
                </a:rPr>
                <a:t>2024 год</a:t>
              </a:r>
              <a:endParaRPr/>
            </a:p>
            <a:p>
              <a:pPr algn="ctr">
                <a:defRPr/>
              </a:pPr>
              <a:r>
                <a:rPr lang="ru-RU" sz="1200">
                  <a:solidFill>
                    <a:schemeClr val="tx2"/>
                  </a:solidFill>
                  <a:latin typeface="Franklin Gothic Medium"/>
                </a:rPr>
                <a:t>42,7 (план)</a:t>
              </a:r>
              <a:r>
                <a:rPr lang="ru-RU" sz="1200" i="1">
                  <a:solidFill>
                    <a:schemeClr val="tx2"/>
                  </a:solidFill>
                  <a:latin typeface="Franklin Gothic Medium"/>
                </a:rPr>
                <a:t> </a:t>
              </a:r>
              <a:endParaRPr/>
            </a:p>
          </p:txBody>
        </p:sp>
        <p:sp>
          <p:nvSpPr>
            <p:cNvPr id="1360692714" name="Прямоугольник 78"/>
            <p:cNvSpPr/>
            <p:nvPr/>
          </p:nvSpPr>
          <p:spPr bwMode="auto">
            <a:xfrm>
              <a:off x="41135" y="1239895"/>
              <a:ext cx="1201257" cy="457559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1200">
                  <a:solidFill>
                    <a:prstClr val="black"/>
                  </a:solidFill>
                  <a:latin typeface="Franklin Gothic Medium"/>
                </a:rPr>
                <a:t>2025 год</a:t>
              </a:r>
              <a:endParaRPr/>
            </a:p>
            <a:p>
              <a:pPr algn="ctr">
                <a:defRPr/>
              </a:pPr>
              <a:r>
                <a:rPr lang="ru-RU" sz="1200">
                  <a:solidFill>
                    <a:schemeClr val="tx2"/>
                  </a:solidFill>
                  <a:latin typeface="Franklin Gothic Medium"/>
                </a:rPr>
                <a:t>42,8 (план)</a:t>
              </a:r>
              <a:r>
                <a:rPr lang="ru-RU" sz="1200" i="1">
                  <a:solidFill>
                    <a:schemeClr val="tx2"/>
                  </a:solidFill>
                  <a:latin typeface="Franklin Gothic Medium"/>
                </a:rPr>
                <a:t> </a:t>
              </a:r>
              <a:endParaRPr/>
            </a:p>
          </p:txBody>
        </p:sp>
        <p:sp>
          <p:nvSpPr>
            <p:cNvPr id="1693787716" name="Прямоугольник 79"/>
            <p:cNvSpPr/>
            <p:nvPr/>
          </p:nvSpPr>
          <p:spPr bwMode="auto">
            <a:xfrm>
              <a:off x="2515122" y="1246694"/>
              <a:ext cx="1187473" cy="457559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1200">
                  <a:latin typeface="Franklin Gothic Medium"/>
                </a:rPr>
                <a:t>2030 год</a:t>
              </a:r>
              <a:endParaRPr/>
            </a:p>
            <a:p>
              <a:pPr algn="ctr">
                <a:defRPr/>
              </a:pPr>
              <a:r>
                <a:rPr lang="ru-RU" sz="1200">
                  <a:solidFill>
                    <a:schemeClr val="tx2"/>
                  </a:solidFill>
                  <a:latin typeface="Franklin Gothic Medium"/>
                </a:rPr>
                <a:t>43,0 (план)</a:t>
              </a:r>
              <a:endParaRPr/>
            </a:p>
          </p:txBody>
        </p:sp>
        <p:sp>
          <p:nvSpPr>
            <p:cNvPr id="1521756159" name="Прямоугольник 81"/>
            <p:cNvSpPr/>
            <p:nvPr/>
          </p:nvSpPr>
          <p:spPr bwMode="auto">
            <a:xfrm>
              <a:off x="3223" y="743267"/>
              <a:ext cx="1196571" cy="457558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1200">
                  <a:solidFill>
                    <a:srgbClr val="2E75B6"/>
                  </a:solidFill>
                  <a:latin typeface="Franklin Gothic Medium"/>
                </a:rPr>
                <a:t>2022 год</a:t>
              </a:r>
              <a:endParaRPr/>
            </a:p>
            <a:p>
              <a:pPr algn="ctr">
                <a:defRPr/>
              </a:pPr>
              <a:r>
                <a:rPr lang="ru-RU" sz="1200" b="1">
                  <a:solidFill>
                    <a:schemeClr val="tx2"/>
                  </a:solidFill>
                  <a:latin typeface="Franklin Gothic Medium"/>
                </a:rPr>
                <a:t>42,6  (факт)</a:t>
              </a:r>
              <a:endParaRPr/>
            </a:p>
          </p:txBody>
        </p:sp>
      </p:grpSp>
      <p:sp>
        <p:nvSpPr>
          <p:cNvPr id="533064389" name="Прямоугольник 76"/>
          <p:cNvSpPr/>
          <p:nvPr/>
        </p:nvSpPr>
        <p:spPr bwMode="auto">
          <a:xfrm flipH="0" flipV="0">
            <a:off x="4952511" y="1401581"/>
            <a:ext cx="3747010" cy="7623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100" b="0" i="0" u="none" strike="noStrike" cap="none" spc="0">
                <a:solidFill>
                  <a:schemeClr val="tx2"/>
                </a:solidFill>
                <a:latin typeface="Franklin Gothic Medium"/>
                <a:ea typeface="Times New Roman"/>
                <a:cs typeface="Franklin Gothic Medium"/>
              </a:rPr>
              <a:t>Доля безработных граждан, получивших услугу по социальной адаптации и психологической поддержке, в общей численности зарегистрированных в отчетном периоде безработных граждан</a:t>
            </a:r>
            <a:r>
              <a:rPr lang="ru-RU" sz="1100" b="0" i="0" u="none" strike="noStrike" cap="none" spc="0">
                <a:solidFill>
                  <a:schemeClr val="tx2"/>
                </a:solidFill>
                <a:latin typeface="Franklin Gothic Medium"/>
                <a:cs typeface="Franklin Gothic Medium"/>
              </a:rPr>
              <a:t>, %</a:t>
            </a:r>
            <a:endParaRPr lang="ru-RU" sz="1100" b="0" i="0" u="none" strike="noStrike" cap="none" spc="0">
              <a:solidFill>
                <a:schemeClr val="tx2"/>
              </a:solidFill>
              <a:latin typeface="Franklin Gothic Medium"/>
              <a:cs typeface="Franklin Gothic Medium"/>
            </a:endParaRPr>
          </a:p>
        </p:txBody>
      </p:sp>
      <p:grpSp>
        <p:nvGrpSpPr>
          <p:cNvPr id="1836794063" name="Группа 58"/>
          <p:cNvGrpSpPr/>
          <p:nvPr/>
        </p:nvGrpSpPr>
        <p:grpSpPr bwMode="auto">
          <a:xfrm flipH="0" flipV="0">
            <a:off x="4917917" y="3341259"/>
            <a:ext cx="3788442" cy="1612555"/>
            <a:chOff x="0" y="0"/>
            <a:chExt cx="3788442" cy="1612555"/>
          </a:xfrm>
        </p:grpSpPr>
        <p:sp>
          <p:nvSpPr>
            <p:cNvPr id="1626555627" name="Скругленный прямоугольник 75"/>
            <p:cNvSpPr/>
            <p:nvPr/>
          </p:nvSpPr>
          <p:spPr bwMode="auto">
            <a:xfrm>
              <a:off x="0" y="0"/>
              <a:ext cx="3788442" cy="1608424"/>
            </a:xfrm>
            <a:prstGeom prst="roundRect">
              <a:avLst>
                <a:gd name="adj" fmla="val 0"/>
              </a:avLst>
            </a:prstGeom>
            <a:noFill/>
            <a:ln w="12700">
              <a:solidFill>
                <a:srgbClr val="00B0F0"/>
              </a:solidFill>
            </a:ln>
            <a:effec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>
                <a:solidFill>
                  <a:prstClr val="black"/>
                </a:solidFill>
                <a:latin typeface="Franklin Gothic Medium"/>
              </a:endParaRPr>
            </a:p>
          </p:txBody>
        </p:sp>
        <p:sp>
          <p:nvSpPr>
            <p:cNvPr id="1298893916" name="Прямоугольник 77"/>
            <p:cNvSpPr/>
            <p:nvPr/>
          </p:nvSpPr>
          <p:spPr bwMode="auto">
            <a:xfrm>
              <a:off x="2472484" y="657189"/>
              <a:ext cx="1231363" cy="457558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1000">
                  <a:solidFill>
                    <a:srgbClr val="00B050"/>
                  </a:solidFill>
                  <a:latin typeface="Franklin Gothic Medium"/>
                </a:rPr>
                <a:t> </a:t>
              </a:r>
              <a:r>
                <a:rPr lang="ru-RU" sz="1200">
                  <a:solidFill>
                    <a:srgbClr val="00B050"/>
                  </a:solidFill>
                  <a:latin typeface="Franklin Gothic Medium"/>
                </a:rPr>
                <a:t>2024 год</a:t>
              </a:r>
              <a:endParaRPr/>
            </a:p>
            <a:p>
              <a:pPr algn="ctr">
                <a:defRPr/>
              </a:pPr>
              <a:r>
                <a:rPr lang="ru-RU" sz="1200">
                  <a:solidFill>
                    <a:schemeClr val="tx2"/>
                  </a:solidFill>
                  <a:latin typeface="Franklin Gothic Medium"/>
                </a:rPr>
                <a:t>50,0 (план)</a:t>
              </a:r>
              <a:r>
                <a:rPr lang="ru-RU" sz="1200" i="1">
                  <a:solidFill>
                    <a:schemeClr val="tx2"/>
                  </a:solidFill>
                  <a:latin typeface="Franklin Gothic Medium"/>
                </a:rPr>
                <a:t> </a:t>
              </a:r>
              <a:endParaRPr/>
            </a:p>
          </p:txBody>
        </p:sp>
        <p:sp>
          <p:nvSpPr>
            <p:cNvPr id="543541492" name="Прямоугольник 78"/>
            <p:cNvSpPr/>
            <p:nvPr/>
          </p:nvSpPr>
          <p:spPr bwMode="auto">
            <a:xfrm>
              <a:off x="207523" y="1154995"/>
              <a:ext cx="1199349" cy="457558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1200">
                  <a:solidFill>
                    <a:prstClr val="black"/>
                  </a:solidFill>
                  <a:latin typeface="Franklin Gothic Medium"/>
                </a:rPr>
                <a:t>2025 год</a:t>
              </a:r>
              <a:endParaRPr/>
            </a:p>
            <a:p>
              <a:pPr algn="ctr">
                <a:defRPr/>
              </a:pPr>
              <a:r>
                <a:rPr lang="ru-RU" sz="1200">
                  <a:solidFill>
                    <a:schemeClr val="tx2"/>
                  </a:solidFill>
                  <a:latin typeface="Franklin Gothic Medium"/>
                </a:rPr>
                <a:t>50,0 (план)</a:t>
              </a:r>
              <a:r>
                <a:rPr lang="ru-RU" sz="1200" i="1">
                  <a:solidFill>
                    <a:schemeClr val="tx2"/>
                  </a:solidFill>
                  <a:latin typeface="Franklin Gothic Medium"/>
                </a:rPr>
                <a:t> </a:t>
              </a:r>
              <a:endParaRPr/>
            </a:p>
          </p:txBody>
        </p:sp>
        <p:sp>
          <p:nvSpPr>
            <p:cNvPr id="1310592970" name="Прямоугольник 79"/>
            <p:cNvSpPr/>
            <p:nvPr/>
          </p:nvSpPr>
          <p:spPr bwMode="auto">
            <a:xfrm>
              <a:off x="2569217" y="1154995"/>
              <a:ext cx="1186303" cy="457558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1200">
                  <a:latin typeface="Franklin Gothic Medium"/>
                </a:rPr>
                <a:t>2030 год</a:t>
              </a:r>
              <a:endParaRPr/>
            </a:p>
            <a:p>
              <a:pPr algn="ctr">
                <a:defRPr/>
              </a:pPr>
              <a:r>
                <a:rPr lang="ru-RU" sz="1200">
                  <a:solidFill>
                    <a:schemeClr val="tx2"/>
                  </a:solidFill>
                  <a:latin typeface="Franklin Gothic Medium"/>
                </a:rPr>
                <a:t>50,0 (план)</a:t>
              </a:r>
              <a:endParaRPr/>
            </a:p>
          </p:txBody>
        </p:sp>
        <p:sp>
          <p:nvSpPr>
            <p:cNvPr id="1844766542" name="Прямоугольник 81"/>
            <p:cNvSpPr/>
            <p:nvPr/>
          </p:nvSpPr>
          <p:spPr bwMode="auto">
            <a:xfrm flipH="0" flipV="0">
              <a:off x="124293" y="657189"/>
              <a:ext cx="1282941" cy="457558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1200">
                  <a:solidFill>
                    <a:srgbClr val="2E75B6"/>
                  </a:solidFill>
                  <a:latin typeface="Franklin Gothic Medium"/>
                </a:rPr>
                <a:t>2022 год</a:t>
              </a:r>
              <a:endParaRPr/>
            </a:p>
            <a:p>
              <a:pPr algn="ctr">
                <a:defRPr/>
              </a:pPr>
              <a:r>
                <a:rPr lang="ru-RU" sz="1200" b="1">
                  <a:solidFill>
                    <a:schemeClr val="tx2"/>
                  </a:solidFill>
                  <a:latin typeface="Franklin Gothic Medium"/>
                </a:rPr>
                <a:t>50,0  (факт)</a:t>
              </a:r>
              <a:endParaRPr/>
            </a:p>
          </p:txBody>
        </p:sp>
      </p:grpSp>
      <p:sp>
        <p:nvSpPr>
          <p:cNvPr id="725467025" name="Прямоугольник 76"/>
          <p:cNvSpPr/>
          <p:nvPr/>
        </p:nvSpPr>
        <p:spPr bwMode="auto">
          <a:xfrm flipH="0" flipV="0">
            <a:off x="4893003" y="3307230"/>
            <a:ext cx="3745239" cy="7623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b="0" i="0" u="none" strike="noStrike" spc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100" b="0" i="0" u="none" strike="noStrike" cap="none" spc="0">
                <a:solidFill>
                  <a:schemeClr val="tx2"/>
                </a:solidFill>
                <a:latin typeface="Franklin Gothic Medium"/>
                <a:cs typeface="Franklin Gothic Medium"/>
              </a:rPr>
              <a:t>Доля граждан, получивших государственную поддержку </a:t>
            </a:r>
            <a:endParaRPr lang="ru-RU" sz="1100" b="0" i="0" u="none" strike="noStrike" cap="none" spc="0">
              <a:solidFill>
                <a:schemeClr val="tx2"/>
              </a:solidFill>
              <a:latin typeface="Franklin Gothic Medium"/>
              <a:cs typeface="Franklin Gothic Medium"/>
            </a:endParaRPr>
          </a:p>
          <a:p>
            <a:pPr algn="ctr">
              <a:defRPr b="0" i="0" u="none" strike="noStrike" spc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100" b="0" i="0" u="none" strike="noStrike" cap="none" spc="0">
                <a:solidFill>
                  <a:schemeClr val="tx2"/>
                </a:solidFill>
                <a:latin typeface="Franklin Gothic Medium"/>
                <a:cs typeface="Franklin Gothic Medium"/>
              </a:rPr>
              <a:t>в связи с переездом из других субъектов РФ для трудо</a:t>
            </a:r>
            <a:r>
              <a:rPr lang="ru-RU" sz="1100" b="0" i="0" u="none" strike="noStrike" cap="none" spc="0">
                <a:solidFill>
                  <a:schemeClr val="tx2"/>
                </a:solidFill>
                <a:latin typeface="Franklin Gothic Medium"/>
                <a:cs typeface="Franklin Gothic Medium"/>
              </a:rPr>
              <a:t>устройства в автономном округе, </a:t>
            </a:r>
            <a:r>
              <a:rPr lang="ru-RU" sz="1100" b="0" i="0" u="none" strike="noStrike" cap="none" spc="0">
                <a:solidFill>
                  <a:schemeClr val="tx2"/>
                </a:solidFill>
                <a:latin typeface="Franklin Gothic Medium"/>
                <a:cs typeface="Franklin Gothic Medium"/>
              </a:rPr>
              <a:t> в общем числе</a:t>
            </a:r>
            <a:r>
              <a:rPr lang="ru-RU" sz="1100" b="0" i="0" u="none" strike="noStrike" cap="none" spc="0">
                <a:solidFill>
                  <a:schemeClr val="tx2"/>
                </a:solidFill>
                <a:latin typeface="Franklin Gothic Medium"/>
                <a:cs typeface="Franklin Gothic Medium"/>
              </a:rPr>
              <a:t> </a:t>
            </a:r>
            <a:r>
              <a:rPr lang="ru-RU" sz="1100" b="0" i="0" u="none" strike="noStrike" cap="none" spc="0">
                <a:solidFill>
                  <a:schemeClr val="tx2"/>
                </a:solidFill>
                <a:latin typeface="Franklin Gothic Medium"/>
                <a:cs typeface="Franklin Gothic Medium"/>
              </a:rPr>
              <a:t>переехавших и </a:t>
            </a:r>
            <a:r>
              <a:rPr lang="ru-RU" sz="1100" b="0" i="0" u="none" strike="noStrike" cap="none" spc="0">
                <a:solidFill>
                  <a:schemeClr val="tx2"/>
                </a:solidFill>
                <a:latin typeface="Franklin Gothic Medium"/>
                <a:cs typeface="Franklin Gothic Medium"/>
              </a:rPr>
              <a:t>заключивших трудовые договора</a:t>
            </a:r>
            <a:r>
              <a:rPr lang="ru-RU" sz="1100" b="0" i="0" u="none" strike="noStrike" cap="none" spc="0">
                <a:solidFill>
                  <a:schemeClr val="tx2"/>
                </a:solidFill>
                <a:latin typeface="Franklin Gothic Medium"/>
                <a:cs typeface="Franklin Gothic Medium"/>
              </a:rPr>
              <a:t>, %</a:t>
            </a:r>
            <a:endParaRPr lang="ru-RU" sz="1100" b="0" i="0" u="none" strike="noStrike" cap="none" spc="0">
              <a:solidFill>
                <a:schemeClr val="tx2"/>
              </a:solidFill>
              <a:latin typeface="Franklin Gothic Medium"/>
              <a:cs typeface="Franklin Gothic Medium"/>
            </a:endParaRPr>
          </a:p>
        </p:txBody>
      </p:sp>
      <p:grpSp>
        <p:nvGrpSpPr>
          <p:cNvPr id="819161300" name="Группа 58"/>
          <p:cNvGrpSpPr/>
          <p:nvPr/>
        </p:nvGrpSpPr>
        <p:grpSpPr bwMode="auto">
          <a:xfrm flipH="0" flipV="0">
            <a:off x="4911080" y="5121273"/>
            <a:ext cx="3788442" cy="1629509"/>
            <a:chOff x="0" y="0"/>
            <a:chExt cx="3788442" cy="1629509"/>
          </a:xfrm>
        </p:grpSpPr>
        <p:sp>
          <p:nvSpPr>
            <p:cNvPr id="1122430924" name="Скругленный прямоугольник 75"/>
            <p:cNvSpPr/>
            <p:nvPr/>
          </p:nvSpPr>
          <p:spPr bwMode="auto">
            <a:xfrm flipH="0" flipV="0">
              <a:off x="0" y="0"/>
              <a:ext cx="3788442" cy="1629509"/>
            </a:xfrm>
            <a:prstGeom prst="roundRect">
              <a:avLst>
                <a:gd name="adj" fmla="val 0"/>
              </a:avLst>
            </a:prstGeom>
            <a:noFill/>
            <a:ln w="12700">
              <a:solidFill>
                <a:srgbClr val="00B0F0"/>
              </a:solidFill>
            </a:ln>
            <a:effec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>
                <a:solidFill>
                  <a:prstClr val="black"/>
                </a:solidFill>
                <a:latin typeface="Franklin Gothic Medium"/>
              </a:endParaRPr>
            </a:p>
          </p:txBody>
        </p:sp>
        <p:sp>
          <p:nvSpPr>
            <p:cNvPr id="1542579400" name="Прямоугольник 77"/>
            <p:cNvSpPr/>
            <p:nvPr/>
          </p:nvSpPr>
          <p:spPr bwMode="auto">
            <a:xfrm>
              <a:off x="2484216" y="430806"/>
              <a:ext cx="1235322" cy="457558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1000">
                  <a:solidFill>
                    <a:srgbClr val="00B050"/>
                  </a:solidFill>
                  <a:latin typeface="Franklin Gothic Medium"/>
                </a:rPr>
                <a:t> </a:t>
              </a:r>
              <a:r>
                <a:rPr lang="ru-RU" sz="1200">
                  <a:solidFill>
                    <a:srgbClr val="00B050"/>
                  </a:solidFill>
                  <a:latin typeface="Franklin Gothic Medium"/>
                </a:rPr>
                <a:t>2024 год</a:t>
              </a:r>
              <a:endParaRPr/>
            </a:p>
            <a:p>
              <a:pPr algn="ctr">
                <a:defRPr/>
              </a:pPr>
              <a:r>
                <a:rPr lang="ru-RU" sz="1200">
                  <a:solidFill>
                    <a:schemeClr val="tx2"/>
                  </a:solidFill>
                  <a:latin typeface="Franklin Gothic Medium"/>
                </a:rPr>
                <a:t>10 000 (план)</a:t>
              </a:r>
              <a:r>
                <a:rPr lang="ru-RU" sz="1200" i="1">
                  <a:solidFill>
                    <a:schemeClr val="tx2"/>
                  </a:solidFill>
                  <a:latin typeface="Franklin Gothic Medium"/>
                </a:rPr>
                <a:t> </a:t>
              </a:r>
              <a:endParaRPr/>
            </a:p>
          </p:txBody>
        </p:sp>
        <p:sp>
          <p:nvSpPr>
            <p:cNvPr id="706115785" name="Прямоугольник 78"/>
            <p:cNvSpPr/>
            <p:nvPr/>
          </p:nvSpPr>
          <p:spPr bwMode="auto">
            <a:xfrm>
              <a:off x="206802" y="950079"/>
              <a:ext cx="1202949" cy="457558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1200">
                  <a:solidFill>
                    <a:prstClr val="black"/>
                  </a:solidFill>
                  <a:latin typeface="Franklin Gothic Medium"/>
                </a:rPr>
                <a:t>2025 год</a:t>
              </a:r>
              <a:endParaRPr/>
            </a:p>
            <a:p>
              <a:pPr algn="ctr">
                <a:defRPr/>
              </a:pPr>
              <a:r>
                <a:rPr lang="ru-RU" sz="1200">
                  <a:solidFill>
                    <a:schemeClr val="tx2"/>
                  </a:solidFill>
                  <a:latin typeface="Franklin Gothic Medium"/>
                </a:rPr>
                <a:t>5 216 (план)</a:t>
              </a:r>
              <a:r>
                <a:rPr lang="ru-RU" sz="1200" i="1">
                  <a:solidFill>
                    <a:schemeClr val="tx2"/>
                  </a:solidFill>
                  <a:latin typeface="Franklin Gothic Medium"/>
                </a:rPr>
                <a:t> </a:t>
              </a:r>
              <a:endParaRPr/>
            </a:p>
          </p:txBody>
        </p:sp>
        <p:sp>
          <p:nvSpPr>
            <p:cNvPr id="1011409322" name="Прямоугольник 79"/>
            <p:cNvSpPr/>
            <p:nvPr/>
          </p:nvSpPr>
          <p:spPr bwMode="auto">
            <a:xfrm>
              <a:off x="2569217" y="977819"/>
              <a:ext cx="1191342" cy="457558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1200">
                  <a:latin typeface="Franklin Gothic Medium"/>
                </a:rPr>
                <a:t>2030 год</a:t>
              </a:r>
              <a:endParaRPr/>
            </a:p>
            <a:p>
              <a:pPr algn="ctr">
                <a:defRPr/>
              </a:pPr>
              <a:r>
                <a:rPr lang="ru-RU" sz="1200">
                  <a:solidFill>
                    <a:schemeClr val="tx2"/>
                  </a:solidFill>
                  <a:latin typeface="Franklin Gothic Medium"/>
                </a:rPr>
                <a:t>8 693 (план)</a:t>
              </a:r>
              <a:endParaRPr/>
            </a:p>
          </p:txBody>
        </p:sp>
        <p:sp>
          <p:nvSpPr>
            <p:cNvPr id="1225966222" name="Прямоугольник 81"/>
            <p:cNvSpPr/>
            <p:nvPr/>
          </p:nvSpPr>
          <p:spPr bwMode="auto">
            <a:xfrm flipH="0" flipV="0">
              <a:off x="106106" y="430806"/>
              <a:ext cx="1286899" cy="457558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1200">
                  <a:solidFill>
                    <a:srgbClr val="2E75B6"/>
                  </a:solidFill>
                  <a:latin typeface="Franklin Gothic Medium"/>
                </a:rPr>
                <a:t>2023 год</a:t>
              </a:r>
              <a:endParaRPr/>
            </a:p>
            <a:p>
              <a:pPr algn="ctr">
                <a:defRPr/>
              </a:pPr>
              <a:r>
                <a:rPr lang="ru-RU" sz="1200" b="1">
                  <a:solidFill>
                    <a:schemeClr val="tx2"/>
                  </a:solidFill>
                  <a:latin typeface="Franklin Gothic Medium"/>
                </a:rPr>
                <a:t>10 000  (факт)</a:t>
              </a:r>
              <a:endParaRPr/>
            </a:p>
          </p:txBody>
        </p:sp>
      </p:grpSp>
      <p:sp>
        <p:nvSpPr>
          <p:cNvPr id="283257392" name="Прямоугольник 76"/>
          <p:cNvSpPr/>
          <p:nvPr/>
        </p:nvSpPr>
        <p:spPr bwMode="auto">
          <a:xfrm flipH="0" flipV="0">
            <a:off x="4927876" y="5138285"/>
            <a:ext cx="3749198" cy="4270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100" b="0" i="0" u="none" strike="noStrike" cap="none" spc="0">
                <a:solidFill>
                  <a:schemeClr val="tx2"/>
                </a:solidFill>
                <a:latin typeface="Franklin Gothic Medium"/>
                <a:cs typeface="Franklin Gothic Medium"/>
              </a:rPr>
              <a:t>Численность граждан, оформивших трудовые отношения в правовом поле</a:t>
            </a:r>
            <a:r>
              <a:rPr lang="ru-RU" sz="1100" b="0" i="0" u="none" strike="noStrike" cap="none" spc="0">
                <a:solidFill>
                  <a:schemeClr val="tx2"/>
                </a:solidFill>
                <a:latin typeface="Franklin Gothic Medium"/>
                <a:cs typeface="Franklin Gothic Medium"/>
              </a:rPr>
              <a:t>, человек</a:t>
            </a:r>
            <a:endParaRPr lang="ru-RU" sz="1100" b="0" i="0" u="none" strike="noStrike" cap="none" spc="0">
              <a:solidFill>
                <a:schemeClr val="tx2"/>
              </a:solidFill>
              <a:latin typeface="Franklin Gothic Medium"/>
              <a:cs typeface="Franklin Gothic Medium"/>
            </a:endParaRPr>
          </a:p>
        </p:txBody>
      </p:sp>
      <p:pic>
        <p:nvPicPr>
          <p:cNvPr id="1043881547" name="Рисунок 42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6713370" y="5915205"/>
            <a:ext cx="447156" cy="362313"/>
          </a:xfrm>
          <a:prstGeom prst="rect">
            <a:avLst/>
          </a:prstGeom>
        </p:spPr>
      </p:pic>
      <p:pic>
        <p:nvPicPr>
          <p:cNvPr id="1131102074" name="Рисунок 42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2010150" y="6071355"/>
            <a:ext cx="447156" cy="362313"/>
          </a:xfrm>
          <a:prstGeom prst="rect">
            <a:avLst/>
          </a:prstGeom>
        </p:spPr>
      </p:pic>
      <p:pic>
        <p:nvPicPr>
          <p:cNvPr id="2113512765" name="Picture 2"/>
          <p:cNvPicPr>
            <a:picLocks noChangeAspect="1" noChangeArrowheads="1"/>
          </p:cNvPicPr>
          <p:nvPr/>
        </p:nvPicPr>
        <p:blipFill>
          <a:blip r:embed="rId4"/>
          <a:stretch/>
        </p:blipFill>
        <p:spPr bwMode="auto">
          <a:xfrm>
            <a:off x="6633698" y="2357640"/>
            <a:ext cx="402273" cy="408897"/>
          </a:xfrm>
          <a:prstGeom prst="rect">
            <a:avLst/>
          </a:prstGeom>
          <a:noFill/>
          <a:ln>
            <a:noFill/>
          </a:ln>
          <a:effectLst/>
        </p:spPr>
      </p:pic>
      <p:grpSp>
        <p:nvGrpSpPr>
          <p:cNvPr id="2041565777" name=""/>
          <p:cNvGrpSpPr/>
          <p:nvPr/>
        </p:nvGrpSpPr>
        <p:grpSpPr bwMode="auto">
          <a:xfrm>
            <a:off x="347621" y="1437258"/>
            <a:ext cx="3936427" cy="1768585"/>
            <a:chOff x="0" y="0"/>
            <a:chExt cx="3936427" cy="1768585"/>
          </a:xfrm>
        </p:grpSpPr>
        <p:sp>
          <p:nvSpPr>
            <p:cNvPr id="1724439796" name="Скругленный прямоугольник 34"/>
            <p:cNvSpPr/>
            <p:nvPr/>
          </p:nvSpPr>
          <p:spPr bwMode="auto">
            <a:xfrm rot="0" flipH="0" flipV="0">
              <a:off x="28255" y="0"/>
              <a:ext cx="3900501" cy="1768585"/>
            </a:xfrm>
            <a:prstGeom prst="roundRect">
              <a:avLst>
                <a:gd name="adj" fmla="val 0"/>
              </a:avLst>
            </a:prstGeom>
            <a:noFill/>
            <a:ln w="12700">
              <a:solidFill>
                <a:srgbClr val="00B0F0"/>
              </a:solidFill>
            </a:ln>
            <a:effec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>
                <a:solidFill>
                  <a:prstClr val="black"/>
                </a:solidFill>
                <a:latin typeface="Franklin Gothic Medium"/>
              </a:endParaRPr>
            </a:p>
          </p:txBody>
        </p:sp>
        <p:sp>
          <p:nvSpPr>
            <p:cNvPr id="784511512" name="Прямоугольник 35"/>
            <p:cNvSpPr/>
            <p:nvPr/>
          </p:nvSpPr>
          <p:spPr bwMode="auto">
            <a:xfrm rot="0" flipH="0" flipV="0">
              <a:off x="2502073" y="627089"/>
              <a:ext cx="1025937" cy="457558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1000">
                  <a:solidFill>
                    <a:srgbClr val="00B050"/>
                  </a:solidFill>
                  <a:latin typeface="Franklin Gothic Medium"/>
                </a:rPr>
                <a:t> </a:t>
              </a:r>
              <a:r>
                <a:rPr lang="ru-RU" sz="1200">
                  <a:solidFill>
                    <a:srgbClr val="00B050"/>
                  </a:solidFill>
                  <a:latin typeface="Franklin Gothic Medium"/>
                </a:rPr>
                <a:t>2024 год</a:t>
              </a:r>
              <a:endParaRPr/>
            </a:p>
            <a:p>
              <a:pPr algn="ctr">
                <a:defRPr/>
              </a:pPr>
              <a:r>
                <a:rPr lang="ru-RU" sz="1200">
                  <a:solidFill>
                    <a:schemeClr val="tx2"/>
                  </a:solidFill>
                  <a:latin typeface="Franklin Gothic Medium"/>
                </a:rPr>
                <a:t>68,0 (план)</a:t>
              </a:r>
              <a:endParaRPr/>
            </a:p>
          </p:txBody>
        </p:sp>
        <p:sp>
          <p:nvSpPr>
            <p:cNvPr id="1697785534" name="Прямоугольник 36"/>
            <p:cNvSpPr/>
            <p:nvPr/>
          </p:nvSpPr>
          <p:spPr bwMode="auto">
            <a:xfrm rot="0" flipH="0" flipV="0">
              <a:off x="0" y="0"/>
              <a:ext cx="3936429" cy="5947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1100" b="0" i="0" u="none" strike="noStrike" cap="none" spc="0">
                  <a:solidFill>
                    <a:schemeClr val="tx2"/>
                  </a:solidFill>
                  <a:latin typeface="Franklin Gothic Medium"/>
                  <a:cs typeface="Franklin Gothic Medium"/>
                </a:rPr>
                <a:t>Доля трудоустроенных граждан 14 - 34 лет в общей численности граждан данной категории, обратившихся за содействием в поиске подходящей работы</a:t>
              </a:r>
              <a:r>
                <a:rPr lang="ru-RU" sz="1100" b="0" i="0" u="none" strike="noStrike" cap="none" spc="0">
                  <a:solidFill>
                    <a:schemeClr val="tx2"/>
                  </a:solidFill>
                  <a:latin typeface="Franklin Gothic Medium"/>
                  <a:ea typeface="Times New Roman"/>
                  <a:cs typeface="Franklin Gothic Medium"/>
                </a:rPr>
                <a:t>, </a:t>
              </a:r>
              <a:r>
                <a:rPr lang="ru-RU" sz="1100" b="0" i="0" u="none" strike="noStrike" cap="none" spc="0">
                  <a:solidFill>
                    <a:schemeClr val="tx2"/>
                  </a:solidFill>
                  <a:latin typeface="Franklin Gothic Medium"/>
                  <a:ea typeface="Times New Roman"/>
                  <a:cs typeface="Franklin Gothic Medium"/>
                </a:rPr>
                <a:t>%</a:t>
              </a:r>
              <a:endParaRPr lang="ru-RU" sz="1100" b="0" i="0" u="none" strike="noStrike" cap="none" spc="0">
                <a:solidFill>
                  <a:schemeClr val="tx2"/>
                </a:solidFill>
                <a:latin typeface="Franklin Gothic Medium"/>
                <a:cs typeface="Franklin Gothic Medium"/>
              </a:endParaRPr>
            </a:p>
          </p:txBody>
        </p:sp>
        <p:sp>
          <p:nvSpPr>
            <p:cNvPr id="487217525" name="Прямоугольник 38"/>
            <p:cNvSpPr/>
            <p:nvPr/>
          </p:nvSpPr>
          <p:spPr bwMode="auto">
            <a:xfrm rot="0" flipH="0" flipV="0">
              <a:off x="2502073" y="1162436"/>
              <a:ext cx="1025937" cy="457558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1200">
                  <a:solidFill>
                    <a:prstClr val="black"/>
                  </a:solidFill>
                  <a:latin typeface="Franklin Gothic Medium"/>
                </a:rPr>
                <a:t>2030 год</a:t>
              </a:r>
              <a:endParaRPr/>
            </a:p>
            <a:p>
              <a:pPr algn="ctr">
                <a:defRPr/>
              </a:pPr>
              <a:r>
                <a:rPr lang="ru-RU" sz="1200">
                  <a:solidFill>
                    <a:schemeClr val="tx2"/>
                  </a:solidFill>
                  <a:latin typeface="Franklin Gothic Medium"/>
                </a:rPr>
                <a:t>74,0 (план)</a:t>
              </a:r>
              <a:endParaRPr/>
            </a:p>
          </p:txBody>
        </p:sp>
        <p:pic>
          <p:nvPicPr>
            <p:cNvPr id="307497617" name="Рисунок 42"/>
            <p:cNvPicPr>
              <a:picLocks noChangeAspect="1"/>
            </p:cNvPicPr>
            <p:nvPr/>
          </p:nvPicPr>
          <p:blipFill>
            <a:blip r:embed="rId2"/>
            <a:stretch/>
          </p:blipFill>
          <p:spPr bwMode="auto">
            <a:xfrm>
              <a:off x="1640676" y="943671"/>
              <a:ext cx="447156" cy="362313"/>
            </a:xfrm>
            <a:prstGeom prst="rect">
              <a:avLst/>
            </a:prstGeom>
          </p:spPr>
        </p:pic>
        <p:sp>
          <p:nvSpPr>
            <p:cNvPr id="763779076" name="Прямоугольник 37"/>
            <p:cNvSpPr/>
            <p:nvPr/>
          </p:nvSpPr>
          <p:spPr bwMode="auto">
            <a:xfrm rot="0" flipH="0" flipV="0">
              <a:off x="69701" y="1162436"/>
              <a:ext cx="1026657" cy="457557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1200">
                  <a:solidFill>
                    <a:prstClr val="black"/>
                  </a:solidFill>
                  <a:latin typeface="Franklin Gothic Medium"/>
                </a:rPr>
                <a:t>2025 год</a:t>
              </a:r>
              <a:r>
                <a:rPr lang="ru-RU" sz="1200">
                  <a:solidFill>
                    <a:schemeClr val="tx2"/>
                  </a:solidFill>
                  <a:latin typeface="Franklin Gothic Medium"/>
                </a:rPr>
                <a:t> 69,0 (план)</a:t>
              </a:r>
              <a:endParaRPr/>
            </a:p>
          </p:txBody>
        </p:sp>
        <p:sp>
          <p:nvSpPr>
            <p:cNvPr id="533851138" name="Прямоугольник 40"/>
            <p:cNvSpPr/>
            <p:nvPr/>
          </p:nvSpPr>
          <p:spPr bwMode="auto">
            <a:xfrm rot="0" flipH="0" flipV="0">
              <a:off x="113674" y="627089"/>
              <a:ext cx="1031321" cy="457557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1200">
                  <a:solidFill>
                    <a:srgbClr val="2E75B6"/>
                  </a:solidFill>
                  <a:latin typeface="Franklin Gothic Medium"/>
                </a:rPr>
                <a:t>2022 год</a:t>
              </a:r>
              <a:endParaRPr/>
            </a:p>
            <a:p>
              <a:pPr algn="ctr">
                <a:defRPr/>
              </a:pPr>
              <a:r>
                <a:rPr lang="ru-RU" sz="1200" b="1">
                  <a:solidFill>
                    <a:schemeClr val="tx2"/>
                  </a:solidFill>
                  <a:latin typeface="Franklin Gothic Medium"/>
                </a:rPr>
                <a:t>65,6 (факт)</a:t>
              </a: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MasterSp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1271514981" name="Группа 33"/>
          <p:cNvGrpSpPr/>
          <p:nvPr/>
        </p:nvGrpSpPr>
        <p:grpSpPr bwMode="auto">
          <a:xfrm flipH="0" flipV="0">
            <a:off x="360639" y="3240857"/>
            <a:ext cx="3925405" cy="1626249"/>
            <a:chOff x="0" y="0"/>
            <a:chExt cx="3925405" cy="1626249"/>
          </a:xfrm>
        </p:grpSpPr>
        <p:sp>
          <p:nvSpPr>
            <p:cNvPr id="200484602" name="Скругленный прямоугольник 34"/>
            <p:cNvSpPr/>
            <p:nvPr/>
          </p:nvSpPr>
          <p:spPr bwMode="auto">
            <a:xfrm flipH="0" flipV="0">
              <a:off x="23103" y="0"/>
              <a:ext cx="3900501" cy="1626249"/>
            </a:xfrm>
            <a:prstGeom prst="roundRect">
              <a:avLst>
                <a:gd name="adj" fmla="val 0"/>
              </a:avLst>
            </a:prstGeom>
            <a:noFill/>
            <a:ln w="12700">
              <a:solidFill>
                <a:srgbClr val="00B0F0"/>
              </a:solidFill>
            </a:ln>
            <a:effec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>
                <a:solidFill>
                  <a:prstClr val="black"/>
                </a:solidFill>
                <a:latin typeface="Franklin Gothic Medium"/>
              </a:endParaRPr>
            </a:p>
          </p:txBody>
        </p:sp>
        <p:sp>
          <p:nvSpPr>
            <p:cNvPr id="1129101320" name="Прямоугольник 35"/>
            <p:cNvSpPr/>
            <p:nvPr/>
          </p:nvSpPr>
          <p:spPr bwMode="auto">
            <a:xfrm>
              <a:off x="2675646" y="331867"/>
              <a:ext cx="1021977" cy="457558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1000">
                  <a:solidFill>
                    <a:srgbClr val="00B050"/>
                  </a:solidFill>
                  <a:latin typeface="Franklin Gothic Medium"/>
                </a:rPr>
                <a:t> </a:t>
              </a:r>
              <a:r>
                <a:rPr lang="ru-RU" sz="1200">
                  <a:solidFill>
                    <a:srgbClr val="00B050"/>
                  </a:solidFill>
                  <a:latin typeface="Franklin Gothic Medium"/>
                </a:rPr>
                <a:t>2024 год</a:t>
              </a:r>
              <a:endParaRPr/>
            </a:p>
            <a:p>
              <a:pPr algn="ctr">
                <a:defRPr/>
              </a:pPr>
              <a:r>
                <a:rPr lang="ru-RU" sz="1200" b="0" i="0" u="none" strike="noStrike" cap="none" spc="0">
                  <a:solidFill>
                    <a:schemeClr val="tx2"/>
                  </a:solidFill>
                  <a:latin typeface="Franklin Gothic Medium"/>
                  <a:cs typeface="Franklin Gothic Medium"/>
                </a:rPr>
                <a:t>38,5 (план)</a:t>
              </a:r>
              <a:endParaRPr/>
            </a:p>
          </p:txBody>
        </p:sp>
        <p:sp>
          <p:nvSpPr>
            <p:cNvPr id="1080515173" name="Прямоугольник 36"/>
            <p:cNvSpPr/>
            <p:nvPr/>
          </p:nvSpPr>
          <p:spPr bwMode="auto">
            <a:xfrm flipH="0" flipV="0">
              <a:off x="0" y="17559"/>
              <a:ext cx="3925405" cy="25943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 b="0" i="0" u="none" strike="noStrike" spc="0">
                  <a:solidFill>
                    <a:prstClr val="black"/>
                  </a:solidFill>
                  <a:latin typeface="+mn-lt"/>
                  <a:ea typeface="+mn-ea"/>
                  <a:cs typeface="+mn-cs"/>
                </a:defRPr>
              </a:pPr>
              <a:r>
                <a:rPr lang="ru-RU" sz="1100" b="0" i="0" u="none" strike="noStrike" cap="none" spc="0">
                  <a:solidFill>
                    <a:schemeClr val="tx2"/>
                  </a:solidFill>
                  <a:latin typeface="Franklin Gothic Medium"/>
                  <a:ea typeface="Franklin Gothic Medium"/>
                  <a:cs typeface="Times New Roman"/>
                </a:rPr>
                <a:t>Доля  трудоустроенных на постоянные  рабочие места, %</a:t>
              </a:r>
              <a:endParaRPr sz="1100">
                <a:solidFill>
                  <a:schemeClr val="tx2"/>
                </a:solidFill>
                <a:latin typeface="Franklin Gothic Medium"/>
              </a:endParaRPr>
            </a:p>
          </p:txBody>
        </p:sp>
        <p:sp>
          <p:nvSpPr>
            <p:cNvPr id="392954552" name="Прямоугольник 37"/>
            <p:cNvSpPr/>
            <p:nvPr/>
          </p:nvSpPr>
          <p:spPr bwMode="auto">
            <a:xfrm>
              <a:off x="37575" y="994098"/>
              <a:ext cx="1023777" cy="457558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1200">
                  <a:solidFill>
                    <a:prstClr val="black"/>
                  </a:solidFill>
                  <a:latin typeface="Franklin Gothic Medium"/>
                </a:rPr>
                <a:t>2025 год</a:t>
              </a:r>
              <a:endParaRPr/>
            </a:p>
            <a:p>
              <a:pPr algn="ctr">
                <a:defRPr/>
              </a:pPr>
              <a:r>
                <a:rPr lang="ru-RU" sz="1200">
                  <a:solidFill>
                    <a:schemeClr val="tx2"/>
                  </a:solidFill>
                  <a:latin typeface="Franklin Gothic Medium"/>
                </a:rPr>
                <a:t>39,0 (план)</a:t>
              </a:r>
              <a:endParaRPr/>
            </a:p>
          </p:txBody>
        </p:sp>
        <p:sp>
          <p:nvSpPr>
            <p:cNvPr id="992872623" name="Прямоугольник 38"/>
            <p:cNvSpPr/>
            <p:nvPr/>
          </p:nvSpPr>
          <p:spPr bwMode="auto">
            <a:xfrm>
              <a:off x="2676726" y="994098"/>
              <a:ext cx="1023777" cy="457558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1200">
                  <a:solidFill>
                    <a:prstClr val="black"/>
                  </a:solidFill>
                  <a:latin typeface="Franklin Gothic Medium"/>
                </a:rPr>
                <a:t>2030 год</a:t>
              </a:r>
              <a:endParaRPr/>
            </a:p>
            <a:p>
              <a:pPr algn="ctr">
                <a:defRPr/>
              </a:pPr>
              <a:r>
                <a:rPr lang="ru-RU" sz="1200">
                  <a:solidFill>
                    <a:schemeClr val="tx2"/>
                  </a:solidFill>
                  <a:latin typeface="Franklin Gothic Medium"/>
                </a:rPr>
                <a:t>45,0 (план)</a:t>
              </a:r>
              <a:endParaRPr/>
            </a:p>
          </p:txBody>
        </p:sp>
        <p:sp>
          <p:nvSpPr>
            <p:cNvPr id="1908208109" name="Прямоугольник 40"/>
            <p:cNvSpPr/>
            <p:nvPr/>
          </p:nvSpPr>
          <p:spPr bwMode="auto">
            <a:xfrm>
              <a:off x="61731" y="371854"/>
              <a:ext cx="1025920" cy="457558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1200">
                  <a:solidFill>
                    <a:srgbClr val="2E75B6"/>
                  </a:solidFill>
                  <a:latin typeface="Franklin Gothic Medium"/>
                </a:rPr>
                <a:t>2022 год</a:t>
              </a:r>
              <a:endParaRPr/>
            </a:p>
            <a:p>
              <a:pPr algn="ctr">
                <a:defRPr/>
              </a:pPr>
              <a:r>
                <a:rPr lang="ru-RU" sz="1200" b="1" i="0" u="none" strike="noStrike" cap="none" spc="0">
                  <a:solidFill>
                    <a:schemeClr val="tx2"/>
                  </a:solidFill>
                  <a:latin typeface="Franklin Gothic Medium"/>
                  <a:cs typeface="Franklin Gothic Medium"/>
                </a:rPr>
                <a:t>38,0 (факт)</a:t>
              </a:r>
              <a:endParaRPr/>
            </a:p>
          </p:txBody>
        </p:sp>
      </p:grpSp>
      <p:sp>
        <p:nvSpPr>
          <p:cNvPr id="1436507427" name="Номер слайда 2"/>
          <p:cNvSpPr>
            <a:spLocks noGrp="1"/>
          </p:cNvSpPr>
          <p:nvPr>
            <p:ph type="sldNum" sz="quarter" idx="12"/>
          </p:nvPr>
        </p:nvSpPr>
        <p:spPr bwMode="auto">
          <a:xfrm>
            <a:off x="6844194" y="6356382"/>
            <a:ext cx="2057400" cy="365123"/>
          </a:xfrm>
        </p:spPr>
        <p:txBody>
          <a:bodyPr/>
          <a:lstStyle/>
          <a:p>
            <a:pPr>
              <a:defRPr/>
            </a:pPr>
            <a:fld id="{CE5F8C76-8512-C51E-8280-88C44327292F}" type="slidenum">
              <a:rPr lang="en-US">
                <a:solidFill>
                  <a:prstClr val="black">
                    <a:tint val="75000"/>
                  </a:prstClr>
                </a:solidFill>
              </a:rPr>
              <a:t/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719298247" name="Группа 29"/>
          <p:cNvGrpSpPr/>
          <p:nvPr/>
        </p:nvGrpSpPr>
        <p:grpSpPr bwMode="auto">
          <a:xfrm>
            <a:off x="2916" y="734484"/>
            <a:ext cx="9144000" cy="97304"/>
            <a:chOff x="947649" y="2746863"/>
            <a:chExt cx="7257564" cy="97304"/>
          </a:xfrm>
        </p:grpSpPr>
        <p:sp>
          <p:nvSpPr>
            <p:cNvPr id="1463986261" name="Прямоугольник 30"/>
            <p:cNvSpPr/>
            <p:nvPr/>
          </p:nvSpPr>
          <p:spPr bwMode="auto">
            <a:xfrm>
              <a:off x="947649" y="2746863"/>
              <a:ext cx="7257564" cy="52155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154083135" name="Прямоугольник 31"/>
            <p:cNvSpPr/>
            <p:nvPr/>
          </p:nvSpPr>
          <p:spPr bwMode="auto">
            <a:xfrm flipV="1">
              <a:off x="947649" y="2798448"/>
              <a:ext cx="7257564" cy="45717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472706957" name="Прямоугольник 41"/>
          <p:cNvSpPr/>
          <p:nvPr/>
        </p:nvSpPr>
        <p:spPr bwMode="auto">
          <a:xfrm>
            <a:off x="265695" y="-58627"/>
            <a:ext cx="8917146" cy="87144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7715" tIns="48857" rIns="97715" bIns="48857" numCol="1" rtlCol="0" anchor="ctr" anchorCtr="0" compatLnSpc="1">
            <a:prstTxWarp prst="textNoShape"/>
          </a:bodyPr>
          <a:lstStyle/>
          <a:p>
            <a:pPr>
              <a:defRPr/>
            </a:pPr>
            <a:r>
              <a:rPr lang="ru-RU" sz="1800" b="1" i="0" u="none" strike="noStrike" cap="none" spc="0">
                <a:solidFill>
                  <a:srgbClr val="002060"/>
                </a:solidFill>
                <a:latin typeface="Franklin Gothic Medium"/>
                <a:ea typeface="Franklin Gothic Medium"/>
                <a:cs typeface="Franklin Gothic Medium"/>
              </a:rPr>
              <a:t>К</a:t>
            </a:r>
            <a:r>
              <a:rPr lang="en-US" sz="1800" b="1" i="0" u="none" strike="noStrike" cap="none" spc="0">
                <a:solidFill>
                  <a:srgbClr val="002060"/>
                </a:solidFill>
                <a:latin typeface="Franklin Gothic Medium"/>
                <a:ea typeface="Franklin Gothic Medium"/>
                <a:cs typeface="Franklin Gothic Medium"/>
              </a:rPr>
              <a:t>ОМПЛЕКС ПРОЦЕССНЫХ МЕРОПРИЯТИЙ</a:t>
            </a:r>
            <a:r>
              <a:rPr lang="ru-RU" sz="1800" b="1" i="0" u="none" strike="noStrike" cap="none" spc="0">
                <a:solidFill>
                  <a:srgbClr val="002060"/>
                </a:solidFill>
                <a:latin typeface="Franklin Gothic Medium"/>
                <a:ea typeface="Franklin Gothic Medium"/>
                <a:cs typeface="Franklin Gothic Medium"/>
              </a:rPr>
              <a:t> </a:t>
            </a:r>
            <a:r>
              <a:rPr lang="en-US" sz="1800" b="1" i="0" u="none" strike="noStrike" cap="none" spc="0">
                <a:solidFill>
                  <a:srgbClr val="002060"/>
                </a:solidFill>
                <a:latin typeface="Franklin Gothic Medium"/>
                <a:ea typeface="Franklin Gothic Medium"/>
                <a:cs typeface="Franklin Gothic Medium"/>
              </a:rPr>
              <a:t>«Содействие трудоустройству граждан, в том числе граждан с инвалидностью,</a:t>
            </a:r>
            <a:r>
              <a:rPr lang="ru-RU" sz="1800" b="0" i="0" u="none" strike="noStrike" cap="none" spc="0">
                <a:solidFill>
                  <a:srgbClr val="002060"/>
                </a:solidFill>
                <a:latin typeface="Calibri"/>
                <a:ea typeface="Arial"/>
                <a:cs typeface="Arial"/>
              </a:rPr>
              <a:t> </a:t>
            </a:r>
            <a:r>
              <a:rPr lang="en-US" sz="1800" b="1" i="0" u="none" strike="noStrike" cap="none" spc="0">
                <a:solidFill>
                  <a:srgbClr val="002060"/>
                </a:solidFill>
                <a:latin typeface="Franklin Gothic Medium"/>
                <a:ea typeface="Franklin Gothic Medium"/>
                <a:cs typeface="Franklin Gothic Medium"/>
              </a:rPr>
              <a:t>и социальная поддержка безработных граждан»</a:t>
            </a:r>
            <a:endParaRPr/>
          </a:p>
        </p:txBody>
      </p:sp>
      <p:grpSp>
        <p:nvGrpSpPr>
          <p:cNvPr id="1402793985" name="Группа 33"/>
          <p:cNvGrpSpPr/>
          <p:nvPr/>
        </p:nvGrpSpPr>
        <p:grpSpPr bwMode="auto">
          <a:xfrm>
            <a:off x="355487" y="1437258"/>
            <a:ext cx="3935349" cy="2887866"/>
            <a:chOff x="0" y="0"/>
            <a:chExt cx="3935349" cy="2887866"/>
          </a:xfrm>
        </p:grpSpPr>
        <p:sp>
          <p:nvSpPr>
            <p:cNvPr id="1498094053" name="Скругленный прямоугольник 34"/>
            <p:cNvSpPr/>
            <p:nvPr/>
          </p:nvSpPr>
          <p:spPr bwMode="auto">
            <a:xfrm flipH="0" flipV="0">
              <a:off x="20389" y="7128"/>
              <a:ext cx="3900501" cy="1664713"/>
            </a:xfrm>
            <a:prstGeom prst="roundRect">
              <a:avLst>
                <a:gd name="adj" fmla="val 0"/>
              </a:avLst>
            </a:prstGeom>
            <a:noFill/>
            <a:ln w="12700">
              <a:solidFill>
                <a:srgbClr val="00B0F0"/>
              </a:solidFill>
            </a:ln>
            <a:effec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>
                <a:solidFill>
                  <a:prstClr val="black"/>
                </a:solidFill>
                <a:latin typeface="Franklin Gothic Medium"/>
              </a:endParaRPr>
            </a:p>
          </p:txBody>
        </p:sp>
        <p:sp>
          <p:nvSpPr>
            <p:cNvPr id="922281347" name="Прямоугольник 35"/>
            <p:cNvSpPr/>
            <p:nvPr/>
          </p:nvSpPr>
          <p:spPr bwMode="auto">
            <a:xfrm>
              <a:off x="2494207" y="634218"/>
              <a:ext cx="1023058" cy="457558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1000">
                  <a:solidFill>
                    <a:srgbClr val="00B050"/>
                  </a:solidFill>
                  <a:latin typeface="Franklin Gothic Medium"/>
                </a:rPr>
                <a:t> </a:t>
              </a:r>
              <a:r>
                <a:rPr lang="ru-RU" sz="1200">
                  <a:solidFill>
                    <a:srgbClr val="00B050"/>
                  </a:solidFill>
                  <a:latin typeface="Franklin Gothic Medium"/>
                </a:rPr>
                <a:t>2024 год</a:t>
              </a:r>
              <a:endParaRPr/>
            </a:p>
            <a:p>
              <a:pPr algn="ctr">
                <a:defRPr/>
              </a:pPr>
              <a:r>
                <a:rPr lang="ru-RU" sz="1200">
                  <a:solidFill>
                    <a:schemeClr val="tx2"/>
                  </a:solidFill>
                  <a:latin typeface="Franklin Gothic Medium"/>
                </a:rPr>
                <a:t>22,2 (план)</a:t>
              </a:r>
              <a:endParaRPr/>
            </a:p>
          </p:txBody>
        </p:sp>
        <p:sp>
          <p:nvSpPr>
            <p:cNvPr id="1239545802" name="Прямоугольник 36"/>
            <p:cNvSpPr/>
            <p:nvPr/>
          </p:nvSpPr>
          <p:spPr bwMode="auto">
            <a:xfrm flipH="0" flipV="0">
              <a:off x="0" y="0"/>
              <a:ext cx="3935349" cy="5947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1100" b="0" i="0" u="none" strike="noStrike" cap="none" spc="0">
                  <a:solidFill>
                    <a:schemeClr val="tx2"/>
                  </a:solidFill>
                  <a:latin typeface="Franklin Gothic Medium"/>
                  <a:ea typeface="Times New Roman"/>
                  <a:cs typeface="Franklin Gothic Medium"/>
                </a:rPr>
                <a:t>Удельный вес граждан, признанных безработными, в общей численности обратившихся в органы службы занятости за содействием в поиске подходящей работы, </a:t>
              </a:r>
              <a:r>
                <a:rPr lang="ru-RU" sz="1100" b="0" i="0" u="none" strike="noStrike" cap="none" spc="0">
                  <a:solidFill>
                    <a:schemeClr val="tx2"/>
                  </a:solidFill>
                  <a:latin typeface="Franklin Gothic Medium"/>
                  <a:ea typeface="Times New Roman"/>
                  <a:cs typeface="Franklin Gothic Medium"/>
                </a:rPr>
                <a:t>%</a:t>
              </a:r>
              <a:endParaRPr lang="ru-RU" sz="1100" b="0" i="0" u="none" strike="noStrike" cap="none" spc="0">
                <a:solidFill>
                  <a:schemeClr val="tx2"/>
                </a:solidFill>
                <a:latin typeface="Franklin Gothic Medium"/>
                <a:cs typeface="Franklin Gothic Medium"/>
              </a:endParaRPr>
            </a:p>
          </p:txBody>
        </p:sp>
        <p:sp>
          <p:nvSpPr>
            <p:cNvPr id="1750585154" name="Прямоугольник 37"/>
            <p:cNvSpPr/>
            <p:nvPr/>
          </p:nvSpPr>
          <p:spPr bwMode="auto">
            <a:xfrm>
              <a:off x="61835" y="1169565"/>
              <a:ext cx="1023058" cy="457558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1200">
                  <a:solidFill>
                    <a:prstClr val="black"/>
                  </a:solidFill>
                  <a:latin typeface="Franklin Gothic Medium"/>
                </a:rPr>
                <a:t>2025 год</a:t>
              </a:r>
              <a:endParaRPr/>
            </a:p>
            <a:p>
              <a:pPr algn="ctr">
                <a:defRPr/>
              </a:pPr>
              <a:r>
                <a:rPr lang="ru-RU" sz="1200">
                  <a:solidFill>
                    <a:schemeClr val="tx2"/>
                  </a:solidFill>
                  <a:latin typeface="Franklin Gothic Medium"/>
                </a:rPr>
                <a:t>21,5 (план)</a:t>
              </a:r>
              <a:endParaRPr/>
            </a:p>
          </p:txBody>
        </p:sp>
        <p:sp>
          <p:nvSpPr>
            <p:cNvPr id="891720451" name="Прямоугольник 38"/>
            <p:cNvSpPr/>
            <p:nvPr/>
          </p:nvSpPr>
          <p:spPr bwMode="auto">
            <a:xfrm>
              <a:off x="2494207" y="1169565"/>
              <a:ext cx="1023058" cy="457558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1200">
                  <a:solidFill>
                    <a:prstClr val="black"/>
                  </a:solidFill>
                  <a:latin typeface="Franklin Gothic Medium"/>
                </a:rPr>
                <a:t>2030 год</a:t>
              </a:r>
              <a:endParaRPr/>
            </a:p>
            <a:p>
              <a:pPr algn="ctr">
                <a:defRPr/>
              </a:pPr>
              <a:r>
                <a:rPr lang="ru-RU" sz="1200">
                  <a:solidFill>
                    <a:schemeClr val="tx2"/>
                  </a:solidFill>
                  <a:latin typeface="Franklin Gothic Medium"/>
                </a:rPr>
                <a:t>20,9 (план)</a:t>
              </a:r>
              <a:endParaRPr/>
            </a:p>
          </p:txBody>
        </p:sp>
        <p:sp>
          <p:nvSpPr>
            <p:cNvPr id="1490996669" name="Прямоугольник 40"/>
            <p:cNvSpPr/>
            <p:nvPr/>
          </p:nvSpPr>
          <p:spPr bwMode="auto">
            <a:xfrm>
              <a:off x="105808" y="634218"/>
              <a:ext cx="1027722" cy="457558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1200">
                  <a:solidFill>
                    <a:srgbClr val="2E75B6"/>
                  </a:solidFill>
                  <a:latin typeface="Franklin Gothic Medium"/>
                </a:rPr>
                <a:t>2023 год</a:t>
              </a:r>
              <a:endParaRPr/>
            </a:p>
            <a:p>
              <a:pPr algn="ctr">
                <a:defRPr/>
              </a:pPr>
              <a:r>
                <a:rPr lang="ru-RU" sz="1200" b="1">
                  <a:solidFill>
                    <a:schemeClr val="tx2"/>
                  </a:solidFill>
                  <a:latin typeface="Franklin Gothic Medium"/>
                </a:rPr>
                <a:t>23,4 (факт)</a:t>
              </a:r>
              <a:endParaRPr/>
            </a:p>
          </p:txBody>
        </p:sp>
        <p:pic>
          <p:nvPicPr>
            <p:cNvPr id="822045137" name="Рисунок 42"/>
            <p:cNvPicPr>
              <a:picLocks noChangeAspect="1"/>
            </p:cNvPicPr>
            <p:nvPr/>
          </p:nvPicPr>
          <p:blipFill>
            <a:blip r:embed="rId2"/>
            <a:stretch/>
          </p:blipFill>
          <p:spPr bwMode="auto">
            <a:xfrm>
              <a:off x="1632810" y="2525553"/>
              <a:ext cx="447157" cy="362313"/>
            </a:xfrm>
            <a:prstGeom prst="rect">
              <a:avLst/>
            </a:prstGeom>
          </p:spPr>
        </p:pic>
      </p:grpSp>
      <p:sp>
        <p:nvSpPr>
          <p:cNvPr id="1251799655" name="Прямоугольник 19"/>
          <p:cNvSpPr/>
          <p:nvPr/>
        </p:nvSpPr>
        <p:spPr bwMode="auto">
          <a:xfrm>
            <a:off x="811211" y="950312"/>
            <a:ext cx="3245899" cy="3661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72000" rIns="72000">
            <a:spAutoFit/>
          </a:bodyPr>
          <a:lstStyle/>
          <a:p>
            <a:pPr algn="l">
              <a:defRPr/>
            </a:pPr>
            <a:r>
              <a:rPr lang="ru-RU" sz="1800" b="1">
                <a:solidFill>
                  <a:schemeClr val="accent5">
                    <a:lumMod val="75000"/>
                  </a:schemeClr>
                </a:solidFill>
                <a:latin typeface="Franklin Gothic Medium"/>
                <a:cs typeface="Times New Roman"/>
              </a:rPr>
              <a:t>ОСНОВНЫЕ РЕЗУЛЬТАТЫ</a:t>
            </a:r>
            <a:endParaRPr sz="1600"/>
          </a:p>
        </p:txBody>
      </p:sp>
      <p:grpSp>
        <p:nvGrpSpPr>
          <p:cNvPr id="1170001079" name="Группа 43"/>
          <p:cNvGrpSpPr/>
          <p:nvPr/>
        </p:nvGrpSpPr>
        <p:grpSpPr bwMode="auto">
          <a:xfrm flipH="0" flipV="0">
            <a:off x="383742" y="5009522"/>
            <a:ext cx="3903095" cy="1619994"/>
            <a:chOff x="0" y="0"/>
            <a:chExt cx="3903095" cy="1619994"/>
          </a:xfrm>
        </p:grpSpPr>
        <p:sp>
          <p:nvSpPr>
            <p:cNvPr id="2045477590" name="Скругленный прямоугольник 44"/>
            <p:cNvSpPr/>
            <p:nvPr/>
          </p:nvSpPr>
          <p:spPr bwMode="auto">
            <a:xfrm flipH="0" flipV="0">
              <a:off x="24316" y="0"/>
              <a:ext cx="3878777" cy="1619994"/>
            </a:xfrm>
            <a:prstGeom prst="roundRect">
              <a:avLst>
                <a:gd name="adj" fmla="val 0"/>
              </a:avLst>
            </a:prstGeom>
            <a:noFill/>
            <a:ln w="12700">
              <a:solidFill>
                <a:srgbClr val="00B0F0"/>
              </a:solidFill>
            </a:ln>
            <a:effec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>
                <a:solidFill>
                  <a:prstClr val="black"/>
                </a:solidFill>
                <a:latin typeface="Franklin Gothic Medium"/>
              </a:endParaRPr>
            </a:p>
          </p:txBody>
        </p:sp>
        <p:sp>
          <p:nvSpPr>
            <p:cNvPr id="341519400" name="Прямоугольник 50"/>
            <p:cNvSpPr/>
            <p:nvPr/>
          </p:nvSpPr>
          <p:spPr bwMode="auto">
            <a:xfrm>
              <a:off x="2646711" y="594720"/>
              <a:ext cx="935687" cy="457558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1000">
                  <a:solidFill>
                    <a:srgbClr val="00B050"/>
                  </a:solidFill>
                  <a:latin typeface="Franklin Gothic Medium"/>
                </a:rPr>
                <a:t> </a:t>
              </a:r>
              <a:r>
                <a:rPr lang="ru-RU" sz="1200">
                  <a:solidFill>
                    <a:srgbClr val="00B050"/>
                  </a:solidFill>
                  <a:latin typeface="Franklin Gothic Medium"/>
                </a:rPr>
                <a:t>2024 год</a:t>
              </a:r>
              <a:r>
                <a:rPr lang="ru-RU" sz="1200">
                  <a:solidFill>
                    <a:schemeClr val="tx2"/>
                  </a:solidFill>
                  <a:latin typeface="Franklin Gothic Medium"/>
                </a:rPr>
                <a:t>  4,2 (план)</a:t>
              </a:r>
              <a:r>
                <a:rPr lang="ru-RU" sz="1200" i="1">
                  <a:solidFill>
                    <a:schemeClr val="tx2"/>
                  </a:solidFill>
                  <a:latin typeface="Franklin Gothic Medium"/>
                </a:rPr>
                <a:t> </a:t>
              </a:r>
              <a:endParaRPr/>
            </a:p>
          </p:txBody>
        </p:sp>
        <p:sp>
          <p:nvSpPr>
            <p:cNvPr id="890985395" name="Прямоугольник 52"/>
            <p:cNvSpPr/>
            <p:nvPr/>
          </p:nvSpPr>
          <p:spPr bwMode="auto">
            <a:xfrm>
              <a:off x="0" y="0"/>
              <a:ext cx="3871584" cy="594720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1100" b="0" i="0" u="none" strike="noStrike" cap="none" spc="0">
                  <a:solidFill>
                    <a:schemeClr val="tx2"/>
                  </a:solidFill>
                  <a:latin typeface="Franklin Gothic Medium"/>
                  <a:cs typeface="Franklin Gothic Medium"/>
                </a:rPr>
                <a:t>Доля открывших собственное дело в </a:t>
              </a:r>
              <a:r>
                <a:rPr lang="ru-RU" sz="1100" b="0" i="0" u="none" strike="noStrike" cap="none" spc="0">
                  <a:solidFill>
                    <a:schemeClr val="tx2"/>
                  </a:solidFill>
                  <a:latin typeface="Franklin Gothic Medium"/>
                  <a:cs typeface="Franklin Gothic Medium"/>
                </a:rPr>
                <a:t>общей </a:t>
              </a:r>
              <a:r>
                <a:rPr lang="ru-RU" sz="1100" b="0" i="0" u="none" strike="noStrike" cap="none" spc="0">
                  <a:solidFill>
                    <a:schemeClr val="tx2"/>
                  </a:solidFill>
                  <a:latin typeface="Franklin Gothic Medium"/>
                  <a:cs typeface="Franklin Gothic Medium"/>
                </a:rPr>
                <a:t>численности</a:t>
              </a:r>
              <a:r>
                <a:rPr lang="ru-RU" sz="1100" b="0" i="0" u="none" strike="noStrike" cap="none" spc="0">
                  <a:solidFill>
                    <a:schemeClr val="tx2"/>
                  </a:solidFill>
                  <a:latin typeface="Franklin Gothic Medium"/>
                  <a:cs typeface="Franklin Gothic Medium"/>
                </a:rPr>
                <a:t> зарегистрированных в отчетном периоде безработных граждан</a:t>
              </a:r>
              <a:r>
                <a:rPr lang="ru-RU" sz="1100" b="0" i="0" u="none" strike="noStrike" cap="none" spc="0">
                  <a:solidFill>
                    <a:schemeClr val="tx2"/>
                  </a:solidFill>
                  <a:latin typeface="Franklin Gothic Medium"/>
                  <a:cs typeface="Franklin Gothic Medium"/>
                </a:rPr>
                <a:t>, %</a:t>
              </a:r>
              <a:endParaRPr/>
            </a:p>
          </p:txBody>
        </p:sp>
        <p:sp>
          <p:nvSpPr>
            <p:cNvPr id="791879729" name="Прямоугольник 53"/>
            <p:cNvSpPr/>
            <p:nvPr/>
          </p:nvSpPr>
          <p:spPr bwMode="auto">
            <a:xfrm>
              <a:off x="134746" y="1052280"/>
              <a:ext cx="933913" cy="457558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1200">
                  <a:solidFill>
                    <a:prstClr val="black"/>
                  </a:solidFill>
                  <a:latin typeface="Franklin Gothic Medium"/>
                </a:rPr>
                <a:t>2025 год</a:t>
              </a:r>
              <a:endParaRPr/>
            </a:p>
            <a:p>
              <a:pPr algn="ctr">
                <a:defRPr/>
              </a:pPr>
              <a:r>
                <a:rPr lang="ru-RU" sz="1200">
                  <a:solidFill>
                    <a:schemeClr val="tx2"/>
                  </a:solidFill>
                  <a:latin typeface="Franklin Gothic Medium"/>
                </a:rPr>
                <a:t>4,3</a:t>
              </a:r>
              <a:r>
                <a:rPr lang="ru-RU" sz="1200">
                  <a:solidFill>
                    <a:srgbClr val="FF0000"/>
                  </a:solidFill>
                  <a:latin typeface="Franklin Gothic Medium"/>
                </a:rPr>
                <a:t> </a:t>
              </a:r>
              <a:r>
                <a:rPr lang="ru-RU" sz="1200">
                  <a:solidFill>
                    <a:schemeClr val="tx2"/>
                  </a:solidFill>
                  <a:latin typeface="Franklin Gothic Medium"/>
                </a:rPr>
                <a:t>(план)</a:t>
              </a:r>
              <a:endParaRPr/>
            </a:p>
          </p:txBody>
        </p:sp>
        <p:sp>
          <p:nvSpPr>
            <p:cNvPr id="518568185" name="Прямоугольник 54"/>
            <p:cNvSpPr/>
            <p:nvPr/>
          </p:nvSpPr>
          <p:spPr bwMode="auto">
            <a:xfrm>
              <a:off x="2664965" y="1110327"/>
              <a:ext cx="933913" cy="457558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1200">
                  <a:solidFill>
                    <a:prstClr val="black"/>
                  </a:solidFill>
                  <a:latin typeface="Franklin Gothic Medium"/>
                </a:rPr>
                <a:t>2030 год</a:t>
              </a:r>
              <a:endParaRPr/>
            </a:p>
            <a:p>
              <a:pPr algn="ctr">
                <a:defRPr/>
              </a:pPr>
              <a:r>
                <a:rPr lang="ru-RU" sz="1200">
                  <a:solidFill>
                    <a:schemeClr val="tx2"/>
                  </a:solidFill>
                  <a:latin typeface="Franklin Gothic Medium"/>
                </a:rPr>
                <a:t>4,5 (план) </a:t>
              </a:r>
              <a:endParaRPr/>
            </a:p>
          </p:txBody>
        </p:sp>
        <p:sp>
          <p:nvSpPr>
            <p:cNvPr id="1335443744" name="Прямоугольник 56"/>
            <p:cNvSpPr/>
            <p:nvPr/>
          </p:nvSpPr>
          <p:spPr bwMode="auto">
            <a:xfrm>
              <a:off x="125911" y="594360"/>
              <a:ext cx="940869" cy="457558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1200">
                  <a:solidFill>
                    <a:srgbClr val="2E75B6"/>
                  </a:solidFill>
                  <a:latin typeface="Franklin Gothic Medium"/>
                </a:rPr>
                <a:t>2022 год</a:t>
              </a:r>
              <a:endParaRPr/>
            </a:p>
            <a:p>
              <a:pPr algn="ctr">
                <a:defRPr/>
              </a:pPr>
              <a:r>
                <a:rPr lang="ru-RU" sz="1200" b="1">
                  <a:solidFill>
                    <a:schemeClr val="tx2"/>
                  </a:solidFill>
                  <a:latin typeface="Franklin Gothic Medium"/>
                </a:rPr>
                <a:t>4,1(факт)</a:t>
              </a:r>
              <a:endParaRPr/>
            </a:p>
          </p:txBody>
        </p:sp>
      </p:grpSp>
      <p:pic>
        <p:nvPicPr>
          <p:cNvPr id="752656069" name="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 flipH="0" flipV="0">
            <a:off x="407319" y="922311"/>
            <a:ext cx="394122" cy="394122"/>
          </a:xfrm>
          <a:prstGeom prst="rect">
            <a:avLst/>
          </a:prstGeom>
        </p:spPr>
      </p:pic>
      <p:grpSp>
        <p:nvGrpSpPr>
          <p:cNvPr id="1150266126" name="Группа 58"/>
          <p:cNvGrpSpPr/>
          <p:nvPr/>
        </p:nvGrpSpPr>
        <p:grpSpPr bwMode="auto">
          <a:xfrm flipH="0" flipV="0">
            <a:off x="4914717" y="1446950"/>
            <a:ext cx="3803535" cy="1655021"/>
            <a:chOff x="0" y="0"/>
            <a:chExt cx="3803535" cy="1655021"/>
          </a:xfrm>
        </p:grpSpPr>
        <p:sp>
          <p:nvSpPr>
            <p:cNvPr id="1629330366" name="Скругленный прямоугольник 75"/>
            <p:cNvSpPr/>
            <p:nvPr/>
          </p:nvSpPr>
          <p:spPr bwMode="auto">
            <a:xfrm flipH="0" flipV="0">
              <a:off x="0" y="0"/>
              <a:ext cx="3803535" cy="1655021"/>
            </a:xfrm>
            <a:prstGeom prst="roundRect">
              <a:avLst>
                <a:gd name="adj" fmla="val 0"/>
              </a:avLst>
            </a:prstGeom>
            <a:noFill/>
            <a:ln w="12700">
              <a:solidFill>
                <a:srgbClr val="00B0F0"/>
              </a:solidFill>
            </a:ln>
            <a:effec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>
                <a:solidFill>
                  <a:prstClr val="black"/>
                </a:solidFill>
                <a:latin typeface="Franklin Gothic Medium"/>
              </a:endParaRPr>
            </a:p>
          </p:txBody>
        </p:sp>
        <p:sp>
          <p:nvSpPr>
            <p:cNvPr id="764384710" name="Прямоугольник 77"/>
            <p:cNvSpPr/>
            <p:nvPr/>
          </p:nvSpPr>
          <p:spPr bwMode="auto">
            <a:xfrm>
              <a:off x="2521813" y="526939"/>
              <a:ext cx="1234391" cy="457559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1000">
                  <a:solidFill>
                    <a:srgbClr val="00B050"/>
                  </a:solidFill>
                  <a:latin typeface="Franklin Gothic Medium"/>
                </a:rPr>
                <a:t> </a:t>
              </a:r>
              <a:r>
                <a:rPr lang="ru-RU" sz="1200">
                  <a:solidFill>
                    <a:srgbClr val="00B050"/>
                  </a:solidFill>
                  <a:latin typeface="Franklin Gothic Medium"/>
                </a:rPr>
                <a:t>2024 год</a:t>
              </a:r>
              <a:endParaRPr/>
            </a:p>
            <a:p>
              <a:pPr algn="ctr">
                <a:defRPr/>
              </a:pPr>
              <a:r>
                <a:rPr lang="ru-RU" sz="1200">
                  <a:solidFill>
                    <a:schemeClr val="tx2"/>
                  </a:solidFill>
                  <a:latin typeface="Franklin Gothic Medium"/>
                </a:rPr>
                <a:t>77,6 (план)</a:t>
              </a:r>
              <a:r>
                <a:rPr lang="ru-RU" sz="1200" i="1">
                  <a:solidFill>
                    <a:schemeClr val="tx2"/>
                  </a:solidFill>
                  <a:latin typeface="Franklin Gothic Medium"/>
                </a:rPr>
                <a:t> </a:t>
              </a:r>
              <a:endParaRPr/>
            </a:p>
          </p:txBody>
        </p:sp>
        <p:sp>
          <p:nvSpPr>
            <p:cNvPr id="1944142698" name="Прямоугольник 78"/>
            <p:cNvSpPr/>
            <p:nvPr/>
          </p:nvSpPr>
          <p:spPr bwMode="auto">
            <a:xfrm>
              <a:off x="41245" y="1098702"/>
              <a:ext cx="1202994" cy="457559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1200">
                  <a:solidFill>
                    <a:prstClr val="black"/>
                  </a:solidFill>
                  <a:latin typeface="Franklin Gothic Medium"/>
                </a:rPr>
                <a:t>2025 год</a:t>
              </a:r>
              <a:endParaRPr/>
            </a:p>
            <a:p>
              <a:pPr algn="ctr">
                <a:defRPr/>
              </a:pPr>
              <a:r>
                <a:rPr lang="ru-RU" sz="1200">
                  <a:solidFill>
                    <a:schemeClr val="tx2"/>
                  </a:solidFill>
                  <a:latin typeface="Franklin Gothic Medium"/>
                </a:rPr>
                <a:t>77,7 (план)</a:t>
              </a:r>
              <a:r>
                <a:rPr lang="ru-RU" sz="1200" i="1">
                  <a:solidFill>
                    <a:schemeClr val="tx2"/>
                  </a:solidFill>
                  <a:latin typeface="Franklin Gothic Medium"/>
                </a:rPr>
                <a:t> </a:t>
              </a:r>
              <a:endParaRPr/>
            </a:p>
          </p:txBody>
        </p:sp>
        <p:sp>
          <p:nvSpPr>
            <p:cNvPr id="1775017368" name="Прямоугольник 79"/>
            <p:cNvSpPr/>
            <p:nvPr/>
          </p:nvSpPr>
          <p:spPr bwMode="auto">
            <a:xfrm>
              <a:off x="2521813" y="1104726"/>
              <a:ext cx="1189175" cy="457559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1200">
                  <a:latin typeface="Franklin Gothic Medium"/>
                </a:rPr>
                <a:t>2030 год</a:t>
              </a:r>
              <a:endParaRPr/>
            </a:p>
            <a:p>
              <a:pPr algn="ctr">
                <a:defRPr/>
              </a:pPr>
              <a:r>
                <a:rPr lang="ru-RU" sz="1200">
                  <a:solidFill>
                    <a:schemeClr val="tx2"/>
                  </a:solidFill>
                  <a:latin typeface="Franklin Gothic Medium"/>
                </a:rPr>
                <a:t>78 (план)</a:t>
              </a:r>
              <a:endParaRPr/>
            </a:p>
          </p:txBody>
        </p:sp>
        <p:sp>
          <p:nvSpPr>
            <p:cNvPr id="2128576953" name="Прямоугольник 81"/>
            <p:cNvSpPr/>
            <p:nvPr/>
          </p:nvSpPr>
          <p:spPr bwMode="auto">
            <a:xfrm>
              <a:off x="14729" y="575731"/>
              <a:ext cx="1196844" cy="457558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1200">
                  <a:solidFill>
                    <a:srgbClr val="2E75B6"/>
                  </a:solidFill>
                  <a:latin typeface="Franklin Gothic Medium"/>
                </a:rPr>
                <a:t>2022 год</a:t>
              </a:r>
              <a:endParaRPr/>
            </a:p>
            <a:p>
              <a:pPr algn="ctr">
                <a:defRPr/>
              </a:pPr>
              <a:r>
                <a:rPr lang="ru-RU" sz="1200" b="1">
                  <a:solidFill>
                    <a:schemeClr val="tx2"/>
                  </a:solidFill>
                  <a:latin typeface="Franklin Gothic Medium"/>
                </a:rPr>
                <a:t>77,5  (факт)</a:t>
              </a:r>
              <a:endParaRPr/>
            </a:p>
          </p:txBody>
        </p:sp>
      </p:grpSp>
      <p:sp>
        <p:nvSpPr>
          <p:cNvPr id="1299287199" name="Прямоугольник 76"/>
          <p:cNvSpPr/>
          <p:nvPr/>
        </p:nvSpPr>
        <p:spPr bwMode="auto">
          <a:xfrm flipH="0" flipV="0">
            <a:off x="4961507" y="1437258"/>
            <a:ext cx="3745210" cy="594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100" b="0" i="0" u="none" strike="noStrike" cap="none" spc="0">
                <a:solidFill>
                  <a:schemeClr val="tx2"/>
                </a:solidFill>
                <a:latin typeface="Franklin Gothic Medium"/>
                <a:ea typeface="Times New Roman"/>
                <a:cs typeface="Franklin Gothic Medium"/>
              </a:rPr>
              <a:t>Доля граждан, получивших  услугу по профориентации, в общей численности  обратившихся в  службу занятости в целях поиска  работы граждан в отчетном периоде</a:t>
            </a:r>
            <a:r>
              <a:rPr lang="ru-RU" sz="1100" b="0" i="0" u="none" strike="noStrike" cap="none" spc="0">
                <a:solidFill>
                  <a:schemeClr val="tx2"/>
                </a:solidFill>
                <a:latin typeface="Franklin Gothic Medium"/>
                <a:cs typeface="Franklin Gothic Medium"/>
              </a:rPr>
              <a:t>, %</a:t>
            </a:r>
            <a:endParaRPr lang="ru-RU" sz="1100" b="0" i="0" u="none" strike="noStrike" cap="none" spc="0">
              <a:solidFill>
                <a:schemeClr val="tx2"/>
              </a:solidFill>
              <a:latin typeface="Franklin Gothic Medium"/>
              <a:cs typeface="Franklin Gothic Medium"/>
            </a:endParaRPr>
          </a:p>
        </p:txBody>
      </p:sp>
      <p:grpSp>
        <p:nvGrpSpPr>
          <p:cNvPr id="1828184773" name="Группа 58"/>
          <p:cNvGrpSpPr/>
          <p:nvPr/>
        </p:nvGrpSpPr>
        <p:grpSpPr bwMode="auto">
          <a:xfrm flipH="0" flipV="0">
            <a:off x="4917917" y="3228090"/>
            <a:ext cx="3800333" cy="1639017"/>
            <a:chOff x="0" y="0"/>
            <a:chExt cx="3800333" cy="1639017"/>
          </a:xfrm>
        </p:grpSpPr>
        <p:sp>
          <p:nvSpPr>
            <p:cNvPr id="963134932" name="Скругленный прямоугольник 75"/>
            <p:cNvSpPr/>
            <p:nvPr/>
          </p:nvSpPr>
          <p:spPr bwMode="auto">
            <a:xfrm>
              <a:off x="0" y="0"/>
              <a:ext cx="3800333" cy="1639017"/>
            </a:xfrm>
            <a:prstGeom prst="roundRect">
              <a:avLst>
                <a:gd name="adj" fmla="val 0"/>
              </a:avLst>
            </a:prstGeom>
            <a:noFill/>
            <a:ln w="12700">
              <a:solidFill>
                <a:srgbClr val="00B0F0"/>
              </a:solidFill>
            </a:ln>
            <a:effec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>
                <a:solidFill>
                  <a:prstClr val="black"/>
                </a:solidFill>
                <a:latin typeface="Franklin Gothic Medium"/>
              </a:endParaRPr>
            </a:p>
          </p:txBody>
        </p:sp>
        <p:sp>
          <p:nvSpPr>
            <p:cNvPr id="1040058009" name="Прямоугольник 77"/>
            <p:cNvSpPr/>
            <p:nvPr/>
          </p:nvSpPr>
          <p:spPr bwMode="auto">
            <a:xfrm>
              <a:off x="2480247" y="669690"/>
              <a:ext cx="1236307" cy="457559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1000">
                  <a:solidFill>
                    <a:srgbClr val="00B050"/>
                  </a:solidFill>
                  <a:latin typeface="Franklin Gothic Medium"/>
                </a:rPr>
                <a:t> </a:t>
              </a:r>
              <a:r>
                <a:rPr lang="ru-RU" sz="1200">
                  <a:solidFill>
                    <a:srgbClr val="00B050"/>
                  </a:solidFill>
                  <a:latin typeface="Franklin Gothic Medium"/>
                </a:rPr>
                <a:t>2024 год</a:t>
              </a:r>
              <a:endParaRPr/>
            </a:p>
            <a:p>
              <a:pPr algn="ctr">
                <a:defRPr/>
              </a:pPr>
              <a:r>
                <a:rPr lang="ru-RU" sz="1200">
                  <a:solidFill>
                    <a:schemeClr val="tx2"/>
                  </a:solidFill>
                  <a:latin typeface="Franklin Gothic Medium"/>
                </a:rPr>
                <a:t>15,1 (план)</a:t>
              </a:r>
              <a:r>
                <a:rPr lang="ru-RU" sz="1200" i="1">
                  <a:solidFill>
                    <a:schemeClr val="tx2"/>
                  </a:solidFill>
                  <a:latin typeface="Franklin Gothic Medium"/>
                </a:rPr>
                <a:t> </a:t>
              </a:r>
              <a:endParaRPr/>
            </a:p>
          </p:txBody>
        </p:sp>
        <p:sp>
          <p:nvSpPr>
            <p:cNvPr id="859359833" name="Прямоугольник 78"/>
            <p:cNvSpPr/>
            <p:nvPr/>
          </p:nvSpPr>
          <p:spPr bwMode="auto">
            <a:xfrm>
              <a:off x="197705" y="1176963"/>
              <a:ext cx="1203472" cy="457559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1200">
                  <a:solidFill>
                    <a:prstClr val="black"/>
                  </a:solidFill>
                  <a:latin typeface="Franklin Gothic Medium"/>
                </a:rPr>
                <a:t>2025 год</a:t>
              </a:r>
              <a:endParaRPr/>
            </a:p>
            <a:p>
              <a:pPr algn="ctr">
                <a:defRPr/>
              </a:pPr>
              <a:r>
                <a:rPr lang="ru-RU" sz="1200">
                  <a:solidFill>
                    <a:schemeClr val="tx2"/>
                  </a:solidFill>
                  <a:latin typeface="Franklin Gothic Medium"/>
                </a:rPr>
                <a:t>15,2 (план)</a:t>
              </a:r>
              <a:r>
                <a:rPr lang="ru-RU" sz="1200" i="1">
                  <a:solidFill>
                    <a:schemeClr val="tx2"/>
                  </a:solidFill>
                  <a:latin typeface="Franklin Gothic Medium"/>
                </a:rPr>
                <a:t> </a:t>
              </a:r>
              <a:endParaRPr/>
            </a:p>
          </p:txBody>
        </p:sp>
        <p:sp>
          <p:nvSpPr>
            <p:cNvPr id="167532604" name="Прямоугольник 79"/>
            <p:cNvSpPr/>
            <p:nvPr/>
          </p:nvSpPr>
          <p:spPr bwMode="auto">
            <a:xfrm>
              <a:off x="2577283" y="1176963"/>
              <a:ext cx="1190384" cy="457559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1200">
                  <a:latin typeface="Franklin Gothic Medium"/>
                </a:rPr>
                <a:t>2030 год</a:t>
              </a:r>
              <a:endParaRPr/>
            </a:p>
            <a:p>
              <a:pPr algn="ctr">
                <a:defRPr/>
              </a:pPr>
              <a:r>
                <a:rPr lang="ru-RU" sz="1200">
                  <a:solidFill>
                    <a:schemeClr val="tx2"/>
                  </a:solidFill>
                  <a:latin typeface="Franklin Gothic Medium"/>
                </a:rPr>
                <a:t>16,0 (план)</a:t>
              </a:r>
              <a:endParaRPr/>
            </a:p>
          </p:txBody>
        </p:sp>
        <p:sp>
          <p:nvSpPr>
            <p:cNvPr id="1523355081" name="Прямоугольник 81"/>
            <p:cNvSpPr/>
            <p:nvPr/>
          </p:nvSpPr>
          <p:spPr bwMode="auto">
            <a:xfrm flipH="0" flipV="0">
              <a:off x="124683" y="669690"/>
              <a:ext cx="1285884" cy="457558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1200">
                  <a:solidFill>
                    <a:srgbClr val="2E75B6"/>
                  </a:solidFill>
                  <a:latin typeface="Franklin Gothic Medium"/>
                </a:rPr>
                <a:t>2022 год</a:t>
              </a:r>
              <a:endParaRPr/>
            </a:p>
            <a:p>
              <a:pPr algn="ctr">
                <a:defRPr/>
              </a:pPr>
              <a:r>
                <a:rPr lang="ru-RU" sz="1200" b="1">
                  <a:solidFill>
                    <a:schemeClr val="tx2"/>
                  </a:solidFill>
                  <a:latin typeface="Franklin Gothic Medium"/>
                </a:rPr>
                <a:t>15,0  (факт)</a:t>
              </a:r>
              <a:endParaRPr/>
            </a:p>
          </p:txBody>
        </p:sp>
      </p:grpSp>
      <p:sp>
        <p:nvSpPr>
          <p:cNvPr id="1629135825" name="Прямоугольник 76"/>
          <p:cNvSpPr/>
          <p:nvPr/>
        </p:nvSpPr>
        <p:spPr bwMode="auto">
          <a:xfrm flipH="0" flipV="0">
            <a:off x="4939362" y="3240857"/>
            <a:ext cx="3740919" cy="7623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b="0" i="0" u="none" strike="noStrike" spc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100" b="0" i="0" u="none" strike="noStrike" cap="none" spc="0">
                <a:solidFill>
                  <a:schemeClr val="tx2"/>
                </a:solidFill>
                <a:latin typeface="Franklin Gothic Medium"/>
                <a:ea typeface="Times New Roman"/>
                <a:cs typeface="Franklin Gothic Medium"/>
              </a:rPr>
              <a:t>Доля безработных граждан, приступивших к профобучению, в общей численности зарегистрированных в отчетном периоде безработных</a:t>
            </a:r>
            <a:r>
              <a:rPr lang="ru-RU" sz="1100" b="0" i="0" u="none" strike="noStrike" cap="none" spc="0">
                <a:solidFill>
                  <a:schemeClr val="tx2"/>
                </a:solidFill>
                <a:latin typeface="Franklin Gothic Medium"/>
                <a:cs typeface="Franklin Gothic Medium"/>
              </a:rPr>
              <a:t>, %</a:t>
            </a:r>
            <a:endParaRPr lang="ru-RU" sz="1100" b="0" i="0" u="none" strike="noStrike" cap="none" spc="0">
              <a:solidFill>
                <a:schemeClr val="tx2"/>
              </a:solidFill>
              <a:latin typeface="Franklin Gothic Medium"/>
              <a:cs typeface="Franklin Gothic Medium"/>
            </a:endParaRPr>
          </a:p>
        </p:txBody>
      </p:sp>
      <p:pic>
        <p:nvPicPr>
          <p:cNvPr id="163649842" name="Picture 2"/>
          <p:cNvPicPr>
            <a:picLocks noChangeAspect="1" noChangeArrowheads="1"/>
          </p:cNvPicPr>
          <p:nvPr/>
        </p:nvPicPr>
        <p:blipFill>
          <a:blip r:embed="rId4"/>
          <a:stretch/>
        </p:blipFill>
        <p:spPr bwMode="auto">
          <a:xfrm>
            <a:off x="2010742" y="2293132"/>
            <a:ext cx="402273" cy="408897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355183401" name="Рисунок 42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6583532" y="2316424"/>
            <a:ext cx="447156" cy="362313"/>
          </a:xfrm>
          <a:prstGeom prst="rect">
            <a:avLst/>
          </a:prstGeom>
        </p:spPr>
      </p:pic>
      <p:pic>
        <p:nvPicPr>
          <p:cNvPr id="387323033" name="Рисунок 42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6622596" y="4101246"/>
            <a:ext cx="447156" cy="362313"/>
          </a:xfrm>
          <a:prstGeom prst="rect">
            <a:avLst/>
          </a:prstGeom>
        </p:spPr>
      </p:pic>
      <p:grpSp>
        <p:nvGrpSpPr>
          <p:cNvPr id="611172218" name="Группа 58"/>
          <p:cNvGrpSpPr/>
          <p:nvPr/>
        </p:nvGrpSpPr>
        <p:grpSpPr bwMode="auto">
          <a:xfrm flipH="0" flipV="0">
            <a:off x="4907624" y="4991895"/>
            <a:ext cx="3810327" cy="1637623"/>
            <a:chOff x="0" y="0"/>
            <a:chExt cx="3810327" cy="1637623"/>
          </a:xfrm>
        </p:grpSpPr>
        <p:sp>
          <p:nvSpPr>
            <p:cNvPr id="1844849435" name="Скругленный прямоугольник 75"/>
            <p:cNvSpPr/>
            <p:nvPr/>
          </p:nvSpPr>
          <p:spPr bwMode="auto">
            <a:xfrm flipH="0" flipV="0">
              <a:off x="0" y="0"/>
              <a:ext cx="3810327" cy="1637623"/>
            </a:xfrm>
            <a:prstGeom prst="roundRect">
              <a:avLst>
                <a:gd name="adj" fmla="val 0"/>
              </a:avLst>
            </a:prstGeom>
            <a:noFill/>
            <a:ln w="12700">
              <a:solidFill>
                <a:srgbClr val="00B0F0"/>
              </a:solidFill>
            </a:ln>
            <a:effec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>
                <a:solidFill>
                  <a:prstClr val="black"/>
                </a:solidFill>
                <a:latin typeface="Franklin Gothic Medium"/>
              </a:endParaRPr>
            </a:p>
          </p:txBody>
        </p:sp>
        <p:sp>
          <p:nvSpPr>
            <p:cNvPr id="825170567" name="Прямоугольник 77"/>
            <p:cNvSpPr/>
            <p:nvPr/>
          </p:nvSpPr>
          <p:spPr bwMode="auto">
            <a:xfrm>
              <a:off x="2498566" y="432950"/>
              <a:ext cx="1241366" cy="457558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1000">
                  <a:solidFill>
                    <a:srgbClr val="00B050"/>
                  </a:solidFill>
                  <a:latin typeface="Franklin Gothic Medium"/>
                </a:rPr>
                <a:t> </a:t>
              </a:r>
              <a:r>
                <a:rPr lang="ru-RU" sz="1200">
                  <a:solidFill>
                    <a:srgbClr val="00B050"/>
                  </a:solidFill>
                  <a:latin typeface="Franklin Gothic Medium"/>
                </a:rPr>
                <a:t>2024 год</a:t>
              </a:r>
              <a:endParaRPr/>
            </a:p>
            <a:p>
              <a:pPr algn="ctr">
                <a:defRPr/>
              </a:pPr>
              <a:r>
                <a:rPr lang="ru-RU" sz="1200">
                  <a:solidFill>
                    <a:schemeClr val="tx2"/>
                  </a:solidFill>
                  <a:latin typeface="Franklin Gothic Medium"/>
                </a:rPr>
                <a:t>60,0 (план)</a:t>
              </a:r>
              <a:r>
                <a:rPr lang="ru-RU" sz="1200" i="1">
                  <a:solidFill>
                    <a:schemeClr val="tx2"/>
                  </a:solidFill>
                  <a:latin typeface="Franklin Gothic Medium"/>
                </a:rPr>
                <a:t> </a:t>
              </a:r>
              <a:endParaRPr/>
            </a:p>
          </p:txBody>
        </p:sp>
        <p:sp>
          <p:nvSpPr>
            <p:cNvPr id="1756152114" name="Прямоугольник 78"/>
            <p:cNvSpPr/>
            <p:nvPr/>
          </p:nvSpPr>
          <p:spPr bwMode="auto">
            <a:xfrm>
              <a:off x="207997" y="954810"/>
              <a:ext cx="1209169" cy="457558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1200">
                  <a:solidFill>
                    <a:prstClr val="black"/>
                  </a:solidFill>
                  <a:latin typeface="Franklin Gothic Medium"/>
                </a:rPr>
                <a:t>2025 год</a:t>
              </a:r>
              <a:endParaRPr/>
            </a:p>
            <a:p>
              <a:pPr algn="ctr">
                <a:defRPr/>
              </a:pPr>
              <a:r>
                <a:rPr lang="ru-RU" sz="1200">
                  <a:solidFill>
                    <a:schemeClr val="tx2"/>
                  </a:solidFill>
                  <a:latin typeface="Franklin Gothic Medium"/>
                </a:rPr>
                <a:t>70,0 (план)</a:t>
              </a:r>
              <a:r>
                <a:rPr lang="ru-RU" sz="1200" i="1">
                  <a:solidFill>
                    <a:schemeClr val="tx2"/>
                  </a:solidFill>
                  <a:latin typeface="Franklin Gothic Medium"/>
                </a:rPr>
                <a:t> </a:t>
              </a:r>
              <a:endParaRPr/>
            </a:p>
          </p:txBody>
        </p:sp>
        <p:sp>
          <p:nvSpPr>
            <p:cNvPr id="686522164" name="Прямоугольник 79"/>
            <p:cNvSpPr/>
            <p:nvPr/>
          </p:nvSpPr>
          <p:spPr bwMode="auto">
            <a:xfrm>
              <a:off x="2584062" y="982689"/>
              <a:ext cx="1196046" cy="457558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1200">
                  <a:latin typeface="Franklin Gothic Medium"/>
                </a:rPr>
                <a:t>2030 год</a:t>
              </a:r>
              <a:endParaRPr/>
            </a:p>
            <a:p>
              <a:pPr algn="ctr">
                <a:defRPr/>
              </a:pPr>
              <a:r>
                <a:rPr lang="ru-RU" sz="1200">
                  <a:solidFill>
                    <a:schemeClr val="tx2"/>
                  </a:solidFill>
                  <a:latin typeface="Franklin Gothic Medium"/>
                </a:rPr>
                <a:t>72,0 (план)</a:t>
              </a:r>
              <a:endParaRPr/>
            </a:p>
          </p:txBody>
        </p:sp>
        <p:sp>
          <p:nvSpPr>
            <p:cNvPr id="1465011573" name="Прямоугольник 81"/>
            <p:cNvSpPr/>
            <p:nvPr/>
          </p:nvSpPr>
          <p:spPr bwMode="auto">
            <a:xfrm flipH="0" flipV="0">
              <a:off x="106719" y="432950"/>
              <a:ext cx="1292518" cy="457558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1200">
                  <a:solidFill>
                    <a:srgbClr val="2E75B6"/>
                  </a:solidFill>
                  <a:latin typeface="Franklin Gothic Medium"/>
                </a:rPr>
                <a:t>2022 год</a:t>
              </a:r>
              <a:endParaRPr/>
            </a:p>
            <a:p>
              <a:pPr algn="ctr">
                <a:defRPr/>
              </a:pPr>
              <a:r>
                <a:rPr lang="ru-RU" sz="1200" b="1">
                  <a:solidFill>
                    <a:schemeClr val="tx2"/>
                  </a:solidFill>
                  <a:latin typeface="Franklin Gothic Medium"/>
                </a:rPr>
                <a:t>53,7  (факт)</a:t>
              </a:r>
              <a:endParaRPr/>
            </a:p>
          </p:txBody>
        </p:sp>
      </p:grpSp>
      <p:sp>
        <p:nvSpPr>
          <p:cNvPr id="1087972151" name="Прямоугольник 76"/>
          <p:cNvSpPr/>
          <p:nvPr/>
        </p:nvSpPr>
        <p:spPr bwMode="auto">
          <a:xfrm flipH="0" flipV="0">
            <a:off x="4974093" y="5001671"/>
            <a:ext cx="3744518" cy="4270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b="0" i="0" u="none" strike="noStrike" spc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100" b="0" i="0" u="none" strike="noStrike" cap="none" spc="0">
                <a:solidFill>
                  <a:schemeClr val="tx2"/>
                </a:solidFill>
                <a:latin typeface="Franklin Gothic Medium"/>
                <a:cs typeface="Franklin Gothic Medium"/>
              </a:rPr>
              <a:t>Доля трудоустроенных инвалидов в общей численности инвалидов, обратившихся в службу занятости</a:t>
            </a:r>
            <a:r>
              <a:rPr lang="ru-RU" sz="1100" b="0" i="0" u="none" strike="noStrike" cap="none" spc="0">
                <a:solidFill>
                  <a:schemeClr val="tx2"/>
                </a:solidFill>
                <a:latin typeface="Franklin Gothic Medium"/>
                <a:cs typeface="Franklin Gothic Medium"/>
              </a:rPr>
              <a:t>, %</a:t>
            </a:r>
            <a:endParaRPr lang="ru-RU" sz="1100" b="0" i="0" u="none" strike="noStrike" cap="none" spc="0">
              <a:solidFill>
                <a:schemeClr val="tx2"/>
              </a:solidFill>
              <a:latin typeface="Franklin Gothic Medium"/>
              <a:cs typeface="Franklin Gothic Medium"/>
            </a:endParaRPr>
          </a:p>
        </p:txBody>
      </p:sp>
      <p:pic>
        <p:nvPicPr>
          <p:cNvPr id="1877009739" name="Рисунок 42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6622596" y="5779647"/>
            <a:ext cx="447156" cy="362313"/>
          </a:xfrm>
          <a:prstGeom prst="rect">
            <a:avLst/>
          </a:prstGeom>
        </p:spPr>
      </p:pic>
      <p:pic>
        <p:nvPicPr>
          <p:cNvPr id="662476873" name="Рисунок 42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2010150" y="5779647"/>
            <a:ext cx="447156" cy="36231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4" name="Прямоугольник 19"/>
          <p:cNvSpPr/>
          <p:nvPr/>
        </p:nvSpPr>
        <p:spPr bwMode="auto">
          <a:xfrm>
            <a:off x="354951" y="2034372"/>
            <a:ext cx="8500779" cy="457559"/>
          </a:xfrm>
          <a:prstGeom prst="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36000">
            <a:spAutoFit/>
          </a:bodyPr>
          <a:lstStyle/>
          <a:p>
            <a:pPr>
              <a:defRPr/>
            </a:pPr>
            <a:r>
              <a:rPr lang="ru-RU" sz="1400" b="1">
                <a:solidFill>
                  <a:schemeClr val="tx2"/>
                </a:solidFill>
                <a:latin typeface="Franklin Gothic Medium"/>
              </a:rPr>
              <a:t>    </a:t>
            </a:r>
            <a:r>
              <a:rPr lang="ru-RU" sz="1300" b="1">
                <a:solidFill>
                  <a:schemeClr val="tx2"/>
                </a:solidFill>
                <a:latin typeface="Franklin Gothic Medium"/>
              </a:rPr>
              <a:t>Информационное сопровождение реализации мероприятий </a:t>
            </a:r>
            <a:r>
              <a:rPr lang="ru-RU" sz="1100" b="0">
                <a:solidFill>
                  <a:schemeClr val="tx2"/>
                </a:solidFill>
                <a:latin typeface="Franklin Gothic Medium"/>
              </a:rPr>
              <a:t>(</a:t>
            </a:r>
            <a:r>
              <a:rPr sz="1100" b="0" i="0" u="none" strike="noStrike" cap="none" spc="0">
                <a:solidFill>
                  <a:schemeClr val="tx2"/>
                </a:solidFill>
                <a:latin typeface="Franklin Gothic Medium"/>
                <a:cs typeface="Franklin Gothic Medium"/>
              </a:rPr>
              <a:t>размещен</a:t>
            </a:r>
            <a:r>
              <a:rPr lang="ru-RU" sz="1100" b="0" i="0" u="none" strike="noStrike" cap="none" spc="0">
                <a:solidFill>
                  <a:schemeClr val="tx2"/>
                </a:solidFill>
                <a:latin typeface="Franklin Gothic Medium"/>
                <a:cs typeface="Franklin Gothic Medium"/>
              </a:rPr>
              <a:t>ие</a:t>
            </a:r>
            <a:r>
              <a:rPr sz="1100" b="0" i="0" u="none" strike="noStrike" cap="none" spc="0">
                <a:solidFill>
                  <a:schemeClr val="tx2"/>
                </a:solidFill>
                <a:latin typeface="Franklin Gothic Medium"/>
                <a:cs typeface="Franklin Gothic Medium"/>
              </a:rPr>
              <a:t>  материалов, презентации, публикаций и статей в разделе «Соотечественники» на портале «Открытый регион – Югра»</a:t>
            </a:r>
            <a:r>
              <a:rPr lang="ru-RU" sz="1100" b="0">
                <a:solidFill>
                  <a:schemeClr val="tx2"/>
                </a:solidFill>
                <a:latin typeface="Franklin Gothic Medium"/>
              </a:rPr>
              <a:t>)</a:t>
            </a:r>
            <a:endParaRPr sz="1100" b="0">
              <a:solidFill>
                <a:schemeClr val="tx2"/>
              </a:solidFill>
            </a:endParaRPr>
          </a:p>
        </p:txBody>
      </p:sp>
      <p:sp>
        <p:nvSpPr>
          <p:cNvPr id="39" name="Номер слайда 2"/>
          <p:cNvSpPr txBox="1"/>
          <p:nvPr/>
        </p:nvSpPr>
        <p:spPr bwMode="auto">
          <a:xfrm>
            <a:off x="6833771" y="636731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30837FF7-5919-41BF-8DD0-96FAEA1BD99B}" type="slidenum">
              <a:rPr lang="en-US">
                <a:solidFill>
                  <a:prstClr val="black">
                    <a:tint val="75000"/>
                  </a:prstClr>
                </a:solidFill>
              </a:rPr>
              <a:t/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40" name="Группа 39"/>
          <p:cNvGrpSpPr/>
          <p:nvPr/>
        </p:nvGrpSpPr>
        <p:grpSpPr bwMode="auto">
          <a:xfrm>
            <a:off x="-7937" y="913438"/>
            <a:ext cx="9144000" cy="97306"/>
            <a:chOff x="947651" y="2746863"/>
            <a:chExt cx="7257566" cy="97306"/>
          </a:xfrm>
        </p:grpSpPr>
        <p:sp>
          <p:nvSpPr>
            <p:cNvPr id="41" name="Прямоугольник 40"/>
            <p:cNvSpPr/>
            <p:nvPr/>
          </p:nvSpPr>
          <p:spPr bwMode="auto">
            <a:xfrm>
              <a:off x="947651" y="2746863"/>
              <a:ext cx="7257565" cy="52157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42" name="Прямоугольник 41"/>
            <p:cNvSpPr/>
            <p:nvPr/>
          </p:nvSpPr>
          <p:spPr bwMode="auto">
            <a:xfrm flipV="1">
              <a:off x="947651" y="2798450"/>
              <a:ext cx="7257566" cy="45719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53" name="Title 1"/>
          <p:cNvSpPr txBox="1"/>
          <p:nvPr/>
        </p:nvSpPr>
        <p:spPr bwMode="auto">
          <a:xfrm>
            <a:off x="179387" y="70407"/>
            <a:ext cx="8835889" cy="807508"/>
          </a:xfrm>
          <a:prstGeom prst="rect">
            <a:avLst/>
          </a:prstGeom>
        </p:spPr>
        <p:txBody>
          <a:bodyPr vertOverflow="overflow" horzOverflow="overflow" vert="horz" wrap="square" lIns="91440" tIns="45720" rIns="91440" bIns="45720" numCol="1" spcCol="0" rtlCol="0" fromWordArt="0" anchor="ctr" anchorCtr="0" forceAA="0" compatLnSpc="0">
            <a:noAutofit/>
          </a:bodyPr>
          <a:lstStyle>
            <a:lvl1pPr algn="ctr" defTabSz="914400">
              <a:lnSpc>
                <a:spcPct val="90000"/>
              </a:lnSpc>
              <a:spcBef>
                <a:spcPts val="0"/>
              </a:spcBef>
              <a:buNone/>
              <a:defRPr sz="6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ru-RU" sz="1800" b="1" i="0" u="none" strike="noStrike" cap="none" spc="0">
                <a:solidFill>
                  <a:srgbClr val="002060"/>
                </a:solidFill>
                <a:latin typeface="Franklin Gothic Medium"/>
                <a:cs typeface="Franklin Gothic Medium"/>
              </a:rPr>
              <a:t>КОМПЛЕКС ПРОЦЕССНЫХ МЕРОПРИЯТИЙ «Оказание содействия добровольному переселению в автономный округ соотечественников, проживающих за рубежом, на 2024 – 2025 годы»</a:t>
            </a:r>
            <a:endParaRPr b="1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/>
        </p:blipFill>
        <p:spPr bwMode="auto">
          <a:xfrm>
            <a:off x="397229" y="2119475"/>
            <a:ext cx="150113" cy="150113"/>
          </a:xfrm>
          <a:prstGeom prst="rect">
            <a:avLst/>
          </a:prstGeom>
        </p:spPr>
      </p:pic>
      <p:sp>
        <p:nvSpPr>
          <p:cNvPr id="44" name="Прямоугольник 53"/>
          <p:cNvSpPr/>
          <p:nvPr/>
        </p:nvSpPr>
        <p:spPr bwMode="auto">
          <a:xfrm>
            <a:off x="3847083" y="1076399"/>
            <a:ext cx="5306605" cy="884279"/>
          </a:xfrm>
          <a:custGeom>
            <a:avLst/>
            <a:gdLst>
              <a:gd name="connsiteX0" fmla="*/ 0 w 3657599"/>
              <a:gd name="connsiteY0" fmla="*/ 0 h 492443"/>
              <a:gd name="connsiteX1" fmla="*/ 3657599 w 3657599"/>
              <a:gd name="connsiteY1" fmla="*/ 0 h 492443"/>
              <a:gd name="connsiteX2" fmla="*/ 3657599 w 3657599"/>
              <a:gd name="connsiteY2" fmla="*/ 492443 h 492443"/>
              <a:gd name="connsiteX3" fmla="*/ 0 w 3657599"/>
              <a:gd name="connsiteY3" fmla="*/ 492443 h 492443"/>
              <a:gd name="connsiteX4" fmla="*/ 0 w 3657599"/>
              <a:gd name="connsiteY4" fmla="*/ 0 h 492443"/>
              <a:gd name="connsiteX0" fmla="*/ 0 w 3657599"/>
              <a:gd name="connsiteY0" fmla="*/ 0 h 492443"/>
              <a:gd name="connsiteX1" fmla="*/ 3657599 w 3657599"/>
              <a:gd name="connsiteY1" fmla="*/ 0 h 492443"/>
              <a:gd name="connsiteX2" fmla="*/ 3657599 w 3657599"/>
              <a:gd name="connsiteY2" fmla="*/ 492443 h 492443"/>
              <a:gd name="connsiteX3" fmla="*/ 488272 w 3657599"/>
              <a:gd name="connsiteY3" fmla="*/ 492443 h 492443"/>
              <a:gd name="connsiteX4" fmla="*/ 0 w 3657599"/>
              <a:gd name="connsiteY4" fmla="*/ 0 h 49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57599" h="492443" fill="norm" stroke="1" extrusionOk="0">
                <a:moveTo>
                  <a:pt x="0" y="0"/>
                </a:moveTo>
                <a:lnTo>
                  <a:pt x="3657599" y="0"/>
                </a:lnTo>
                <a:lnTo>
                  <a:pt x="3657599" y="492443"/>
                </a:lnTo>
                <a:lnTo>
                  <a:pt x="488272" y="492443"/>
                </a:lnTo>
                <a:lnTo>
                  <a:pt x="0" y="0"/>
                </a:lnTo>
                <a:close/>
              </a:path>
            </a:pathLst>
          </a:custGeom>
          <a:solidFill>
            <a:srgbClr val="17406D">
              <a:lumMod val="60000"/>
              <a:lumOff val="40000"/>
            </a:srgbClr>
          </a:solidFill>
        </p:spPr>
        <p:txBody>
          <a:bodyPr wrap="square">
            <a:spAutoFit/>
          </a:bodyPr>
          <a:lstStyle/>
          <a:p>
            <a:pPr lvl="0" algn="r">
              <a:defRPr/>
            </a:pPr>
            <a:r>
              <a:rPr lang="ru-RU" sz="1300" b="1" i="0" u="none" strike="noStrike" cap="none" spc="0">
                <a:ln w="0"/>
                <a:solidFill>
                  <a:srgbClr val="FFFFFF"/>
                </a:solidFill>
                <a:latin typeface="Franklin Gothic Medium"/>
                <a:cs typeface="Franklin Gothic Medium"/>
              </a:rPr>
              <a:t>Задача 1. «Создание правовых, организационных </a:t>
            </a:r>
            <a:endParaRPr/>
          </a:p>
          <a:p>
            <a:pPr lvl="0" algn="r">
              <a:defRPr/>
            </a:pPr>
            <a:r>
              <a:rPr lang="ru-RU" sz="1300" b="1" i="0" u="none" strike="noStrike" cap="none" spc="0">
                <a:ln w="0"/>
                <a:solidFill>
                  <a:srgbClr val="FFFFFF"/>
                </a:solidFill>
                <a:latin typeface="Franklin Gothic Medium"/>
                <a:cs typeface="Franklin Gothic Medium"/>
              </a:rPr>
              <a:t>и информационных условий, способствующих добровольному переселению соотечественников из числа квалифицированных    специалистов, проживающих за рубежом, в автономный округ»</a:t>
            </a:r>
            <a:endParaRPr sz="1300" b="1">
              <a:ln w="0"/>
              <a:solidFill>
                <a:srgbClr val="FFFFFF"/>
              </a:solidFill>
              <a:latin typeface="Franklin Gothic Medium"/>
              <a:cs typeface="Arial"/>
            </a:endParaRPr>
          </a:p>
        </p:txBody>
      </p:sp>
      <p:sp>
        <p:nvSpPr>
          <p:cNvPr id="76" name="Прямоугольник 53"/>
          <p:cNvSpPr/>
          <p:nvPr/>
        </p:nvSpPr>
        <p:spPr bwMode="auto">
          <a:xfrm>
            <a:off x="4001248" y="2570119"/>
            <a:ext cx="5152440" cy="884279"/>
          </a:xfrm>
          <a:custGeom>
            <a:avLst/>
            <a:gdLst>
              <a:gd name="connsiteX0" fmla="*/ 0 w 3657599"/>
              <a:gd name="connsiteY0" fmla="*/ 0 h 492443"/>
              <a:gd name="connsiteX1" fmla="*/ 3657599 w 3657599"/>
              <a:gd name="connsiteY1" fmla="*/ 0 h 492443"/>
              <a:gd name="connsiteX2" fmla="*/ 3657599 w 3657599"/>
              <a:gd name="connsiteY2" fmla="*/ 492443 h 492443"/>
              <a:gd name="connsiteX3" fmla="*/ 0 w 3657599"/>
              <a:gd name="connsiteY3" fmla="*/ 492443 h 492443"/>
              <a:gd name="connsiteX4" fmla="*/ 0 w 3657599"/>
              <a:gd name="connsiteY4" fmla="*/ 0 h 492443"/>
              <a:gd name="connsiteX0" fmla="*/ 0 w 3657599"/>
              <a:gd name="connsiteY0" fmla="*/ 0 h 492443"/>
              <a:gd name="connsiteX1" fmla="*/ 3657599 w 3657599"/>
              <a:gd name="connsiteY1" fmla="*/ 0 h 492443"/>
              <a:gd name="connsiteX2" fmla="*/ 3657599 w 3657599"/>
              <a:gd name="connsiteY2" fmla="*/ 492443 h 492443"/>
              <a:gd name="connsiteX3" fmla="*/ 488272 w 3657599"/>
              <a:gd name="connsiteY3" fmla="*/ 492443 h 492443"/>
              <a:gd name="connsiteX4" fmla="*/ 0 w 3657599"/>
              <a:gd name="connsiteY4" fmla="*/ 0 h 49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57599" h="492443" fill="norm" stroke="1" extrusionOk="0">
                <a:moveTo>
                  <a:pt x="0" y="0"/>
                </a:moveTo>
                <a:lnTo>
                  <a:pt x="3657599" y="0"/>
                </a:lnTo>
                <a:lnTo>
                  <a:pt x="3657599" y="492443"/>
                </a:lnTo>
                <a:lnTo>
                  <a:pt x="488272" y="492443"/>
                </a:lnTo>
                <a:lnTo>
                  <a:pt x="0" y="0"/>
                </a:lnTo>
                <a:close/>
              </a:path>
            </a:pathLst>
          </a:custGeom>
          <a:solidFill>
            <a:srgbClr val="17406D">
              <a:lumMod val="60000"/>
              <a:lumOff val="40000"/>
            </a:srgbClr>
          </a:solidFill>
        </p:spPr>
        <p:txBody>
          <a:bodyPr wrap="square">
            <a:spAutoFit/>
          </a:bodyPr>
          <a:lstStyle/>
          <a:p>
            <a:pPr lvl="0" algn="r">
              <a:defRPr/>
            </a:pPr>
            <a:r>
              <a:rPr lang="ru-RU" sz="1300" b="1" i="0" u="none" strike="noStrike" cap="none" spc="0">
                <a:ln w="0"/>
                <a:solidFill>
                  <a:srgbClr val="FFFFFF"/>
                </a:solidFill>
                <a:latin typeface="Franklin Gothic Medium"/>
                <a:cs typeface="Franklin Gothic Medium"/>
              </a:rPr>
              <a:t>Задача 2. «Создание условий для адаптации и интеграции участников Государственной программы по переселению соотечественников и членов их семей в принимающее сообщество»</a:t>
            </a:r>
            <a:endParaRPr sz="1300" b="1" i="0" u="none" strike="noStrike" cap="none" spc="0">
              <a:ln w="0"/>
              <a:solidFill>
                <a:srgbClr val="FFFFFF"/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77" name="Прямоугольник 19"/>
          <p:cNvSpPr/>
          <p:nvPr/>
        </p:nvSpPr>
        <p:spPr bwMode="auto">
          <a:xfrm>
            <a:off x="352731" y="3545453"/>
            <a:ext cx="8496459" cy="823319"/>
          </a:xfrm>
          <a:prstGeom prst="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36000">
            <a:spAutoFit/>
          </a:bodyPr>
          <a:lstStyle/>
          <a:p>
            <a:pPr algn="just">
              <a:defRPr/>
            </a:pPr>
            <a:r>
              <a:rPr lang="ru-RU" sz="1400" b="1">
                <a:solidFill>
                  <a:schemeClr val="tx2"/>
                </a:solidFill>
                <a:latin typeface="Franklin Gothic Medium"/>
              </a:rPr>
              <a:t>    </a:t>
            </a:r>
            <a:r>
              <a:rPr lang="ru-RU" sz="1300" b="1">
                <a:solidFill>
                  <a:schemeClr val="tx2"/>
                </a:solidFill>
                <a:latin typeface="Franklin Gothic Medium"/>
              </a:rPr>
              <a:t>Консультационное сопровождение граждан по вопросам переселения соотечественников и членов их семей, жилищному обустройству участникам </a:t>
            </a:r>
            <a:r>
              <a:rPr lang="ru-RU" sz="1100" b="0" i="0" u="none" strike="noStrike" cap="none" spc="0">
                <a:solidFill>
                  <a:schemeClr val="tx2"/>
                </a:solidFill>
                <a:latin typeface="Franklin Gothic Medium"/>
                <a:cs typeface="Franklin Gothic Medium"/>
              </a:rPr>
              <a:t>(</a:t>
            </a:r>
            <a:r>
              <a:rPr sz="1100" b="0" i="0" u="none" strike="noStrike" cap="none" spc="0">
                <a:solidFill>
                  <a:schemeClr val="tx2"/>
                </a:solidFill>
                <a:latin typeface="Franklin Gothic Medium"/>
                <a:cs typeface="Franklin Gothic Medium"/>
              </a:rPr>
              <a:t>консультации по вопросам реализации мероприятий, жилищному обустройству, предоставлению услуг государственных и муниципальных учреждений дошкольного воспитания, общего и профессионального образования, социального обслуживания, здравоохранения и услуг государственной службы занятости населения</a:t>
            </a:r>
            <a:r>
              <a:rPr lang="ru-RU" sz="1100" b="0" i="0" u="none" strike="noStrike" cap="none" spc="0">
                <a:solidFill>
                  <a:schemeClr val="tx2"/>
                </a:solidFill>
                <a:latin typeface="Franklin Gothic Medium"/>
                <a:cs typeface="Franklin Gothic Medium"/>
              </a:rPr>
              <a:t>)</a:t>
            </a:r>
            <a:endParaRPr/>
          </a:p>
        </p:txBody>
      </p:sp>
      <p:pic>
        <p:nvPicPr>
          <p:cNvPr id="78" name="Рисунок 77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/>
        </p:blipFill>
        <p:spPr bwMode="auto">
          <a:xfrm>
            <a:off x="378879" y="3617108"/>
            <a:ext cx="165010" cy="150113"/>
          </a:xfrm>
          <a:prstGeom prst="rect">
            <a:avLst/>
          </a:prstGeom>
        </p:spPr>
      </p:pic>
      <p:sp>
        <p:nvSpPr>
          <p:cNvPr id="79" name="Прямоугольник 53"/>
          <p:cNvSpPr/>
          <p:nvPr/>
        </p:nvSpPr>
        <p:spPr bwMode="auto">
          <a:xfrm>
            <a:off x="4172957" y="5135620"/>
            <a:ext cx="4977491" cy="488039"/>
          </a:xfrm>
          <a:custGeom>
            <a:avLst/>
            <a:gdLst>
              <a:gd name="connsiteX0" fmla="*/ 0 w 3657599"/>
              <a:gd name="connsiteY0" fmla="*/ 0 h 492443"/>
              <a:gd name="connsiteX1" fmla="*/ 3657599 w 3657599"/>
              <a:gd name="connsiteY1" fmla="*/ 0 h 492443"/>
              <a:gd name="connsiteX2" fmla="*/ 3657599 w 3657599"/>
              <a:gd name="connsiteY2" fmla="*/ 492443 h 492443"/>
              <a:gd name="connsiteX3" fmla="*/ 0 w 3657599"/>
              <a:gd name="connsiteY3" fmla="*/ 492443 h 492443"/>
              <a:gd name="connsiteX4" fmla="*/ 0 w 3657599"/>
              <a:gd name="connsiteY4" fmla="*/ 0 h 492443"/>
              <a:gd name="connsiteX0" fmla="*/ 0 w 3657599"/>
              <a:gd name="connsiteY0" fmla="*/ 0 h 492443"/>
              <a:gd name="connsiteX1" fmla="*/ 3657599 w 3657599"/>
              <a:gd name="connsiteY1" fmla="*/ 0 h 492443"/>
              <a:gd name="connsiteX2" fmla="*/ 3657599 w 3657599"/>
              <a:gd name="connsiteY2" fmla="*/ 492443 h 492443"/>
              <a:gd name="connsiteX3" fmla="*/ 488272 w 3657599"/>
              <a:gd name="connsiteY3" fmla="*/ 492443 h 492443"/>
              <a:gd name="connsiteX4" fmla="*/ 0 w 3657599"/>
              <a:gd name="connsiteY4" fmla="*/ 0 h 49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57599" h="492443" fill="norm" stroke="1" extrusionOk="0">
                <a:moveTo>
                  <a:pt x="0" y="0"/>
                </a:moveTo>
                <a:lnTo>
                  <a:pt x="3657599" y="0"/>
                </a:lnTo>
                <a:lnTo>
                  <a:pt x="3657599" y="492443"/>
                </a:lnTo>
                <a:lnTo>
                  <a:pt x="488272" y="492443"/>
                </a:lnTo>
                <a:lnTo>
                  <a:pt x="0" y="0"/>
                </a:lnTo>
                <a:close/>
              </a:path>
            </a:pathLst>
          </a:custGeom>
          <a:solidFill>
            <a:srgbClr val="17406D">
              <a:lumMod val="60000"/>
              <a:lumOff val="40000"/>
            </a:srgbClr>
          </a:solidFill>
        </p:spPr>
        <p:txBody>
          <a:bodyPr wrap="square">
            <a:spAutoFit/>
          </a:bodyPr>
          <a:lstStyle/>
          <a:p>
            <a:pPr lvl="0" algn="r">
              <a:defRPr/>
            </a:pPr>
            <a:r>
              <a:rPr lang="ru-RU" sz="1300" b="1">
                <a:ln w="0"/>
                <a:solidFill>
                  <a:srgbClr val="FFFFFF"/>
                </a:solidFill>
                <a:latin typeface="Franklin Gothic Medium"/>
                <a:cs typeface="Arial"/>
              </a:rPr>
              <a:t>Задача 3. «Содействие обеспечению потребности экономики автономного округа в квалифицированных кадрах»</a:t>
            </a:r>
            <a:endParaRPr sz="1300"/>
          </a:p>
        </p:txBody>
      </p:sp>
      <p:sp>
        <p:nvSpPr>
          <p:cNvPr id="80" name="Прямоугольник 19"/>
          <p:cNvSpPr/>
          <p:nvPr/>
        </p:nvSpPr>
        <p:spPr bwMode="auto">
          <a:xfrm>
            <a:off x="352731" y="4505596"/>
            <a:ext cx="8496459" cy="503279"/>
          </a:xfrm>
          <a:prstGeom prst="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36000">
            <a:spAutoFit/>
          </a:bodyPr>
          <a:lstStyle/>
          <a:p>
            <a:pPr algn="just">
              <a:defRPr/>
            </a:pPr>
            <a:r>
              <a:rPr lang="ru-RU" sz="1400" b="1">
                <a:solidFill>
                  <a:schemeClr val="tx2"/>
                </a:solidFill>
                <a:latin typeface="Franklin Gothic Medium"/>
              </a:rPr>
              <a:t>    К</a:t>
            </a:r>
            <a:r>
              <a:rPr lang="ru-RU" sz="1300" b="1">
                <a:solidFill>
                  <a:schemeClr val="tx2"/>
                </a:solidFill>
                <a:latin typeface="Franklin Gothic Medium"/>
              </a:rPr>
              <a:t>омпенсация расходов участникам Государственной программы по переселению соотечественников  по найму жилья </a:t>
            </a:r>
            <a:r>
              <a:rPr lang="en-US" sz="1100" b="0" i="0" u="none" strike="noStrike" cap="none" spc="0">
                <a:solidFill>
                  <a:schemeClr val="tx2"/>
                </a:solidFill>
                <a:latin typeface="Franklin Gothic Medium"/>
                <a:cs typeface="Franklin Gothic Medium"/>
              </a:rPr>
              <a:t>(компенсаци</a:t>
            </a:r>
            <a:r>
              <a:rPr lang="ru-RU" sz="1100" b="0" i="0" u="none" strike="noStrike" cap="none" spc="0">
                <a:solidFill>
                  <a:schemeClr val="tx2"/>
                </a:solidFill>
                <a:latin typeface="Franklin Gothic Medium"/>
                <a:cs typeface="Franklin Gothic Medium"/>
              </a:rPr>
              <a:t>я</a:t>
            </a:r>
            <a:r>
              <a:rPr lang="en-US" sz="1100" b="0" i="0" u="none" strike="noStrike" cap="none" spc="0">
                <a:solidFill>
                  <a:schemeClr val="tx2"/>
                </a:solidFill>
                <a:latin typeface="Franklin Gothic Medium"/>
                <a:cs typeface="Franklin Gothic Medium"/>
              </a:rPr>
              <a:t> расходов по найму жилья)</a:t>
            </a:r>
            <a:endParaRPr/>
          </a:p>
        </p:txBody>
      </p:sp>
      <p:pic>
        <p:nvPicPr>
          <p:cNvPr id="81" name="Рисунок 80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/>
        </p:blipFill>
        <p:spPr bwMode="auto">
          <a:xfrm>
            <a:off x="361027" y="4570233"/>
            <a:ext cx="165010" cy="150113"/>
          </a:xfrm>
          <a:prstGeom prst="rect">
            <a:avLst/>
          </a:prstGeom>
        </p:spPr>
      </p:pic>
      <p:sp>
        <p:nvSpPr>
          <p:cNvPr id="82" name="Прямоугольник 19"/>
          <p:cNvSpPr/>
          <p:nvPr/>
        </p:nvSpPr>
        <p:spPr bwMode="auto">
          <a:xfrm>
            <a:off x="397229" y="5729493"/>
            <a:ext cx="8495739" cy="853799"/>
          </a:xfrm>
          <a:prstGeom prst="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36000">
            <a:spAutoFit/>
          </a:bodyPr>
          <a:lstStyle/>
          <a:p>
            <a:pPr algn="just">
              <a:defRPr/>
            </a:pPr>
            <a:r>
              <a:rPr lang="ru-RU" sz="1400" b="1">
                <a:solidFill>
                  <a:schemeClr val="tx2"/>
                </a:solidFill>
                <a:latin typeface="Franklin Gothic Medium"/>
              </a:rPr>
              <a:t>    Формирование банка вакансий для участников по переселению, предоставление государственных услуг в сфере занятости </a:t>
            </a:r>
            <a:r>
              <a:rPr lang="en-US" sz="1100" b="0" i="0" u="none" strike="noStrike" cap="none" spc="0">
                <a:solidFill>
                  <a:schemeClr val="tx2"/>
                </a:solidFill>
                <a:latin typeface="Franklin Gothic Medium"/>
                <a:cs typeface="Franklin Gothic Medium"/>
              </a:rPr>
              <a:t>(формирование вакансий на портале «Работа в России» и размещение сведений о них для участников Государственной программы по переселению соотечественников на </a:t>
            </a:r>
            <a:r>
              <a:rPr lang="en-US" sz="1100" b="0" i="0" u="none" strike="noStrike" cap="none" spc="0">
                <a:solidFill>
                  <a:schemeClr val="tx2"/>
                </a:solidFill>
                <a:latin typeface="Franklin Gothic Medium"/>
                <a:ea typeface="TimesNewRoman"/>
                <a:cs typeface="Franklin Gothic Medium"/>
              </a:rPr>
              <a:t>официальных веб-ресурсах органов государственной власти автономного округа</a:t>
            </a:r>
            <a:r>
              <a:rPr lang="en-US" sz="1100" b="0" i="0" u="none" strike="noStrike" cap="none" spc="0">
                <a:solidFill>
                  <a:schemeClr val="tx2"/>
                </a:solidFill>
                <a:latin typeface="Franklin Gothic Medium"/>
                <a:cs typeface="Franklin Gothic Medium"/>
              </a:rPr>
              <a:t>)</a:t>
            </a:r>
            <a:endParaRPr/>
          </a:p>
        </p:txBody>
      </p:sp>
      <p:pic>
        <p:nvPicPr>
          <p:cNvPr id="83" name="Рисунок 8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/>
        </p:blipFill>
        <p:spPr bwMode="auto">
          <a:xfrm>
            <a:off x="404814" y="5796893"/>
            <a:ext cx="165010" cy="150113"/>
          </a:xfrm>
          <a:prstGeom prst="rect">
            <a:avLst/>
          </a:prstGeom>
        </p:spPr>
      </p:pic>
      <p:grpSp>
        <p:nvGrpSpPr>
          <p:cNvPr id="745552224" name="Группа 3"/>
          <p:cNvGrpSpPr/>
          <p:nvPr/>
        </p:nvGrpSpPr>
        <p:grpSpPr bwMode="auto">
          <a:xfrm>
            <a:off x="118135" y="1113960"/>
            <a:ext cx="3443532" cy="571599"/>
            <a:chOff x="0" y="0"/>
            <a:chExt cx="3443532" cy="571599"/>
          </a:xfrm>
        </p:grpSpPr>
        <p:sp>
          <p:nvSpPr>
            <p:cNvPr id="1362308211" name="Прямоугольник 19"/>
            <p:cNvSpPr/>
            <p:nvPr/>
          </p:nvSpPr>
          <p:spPr bwMode="auto">
            <a:xfrm>
              <a:off x="0" y="108882"/>
              <a:ext cx="3443532" cy="36611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lIns="72000" rIns="72000">
              <a:spAutoFit/>
            </a:bodyPr>
            <a:lstStyle/>
            <a:p>
              <a:pPr algn="ctr">
                <a:defRPr/>
              </a:pPr>
              <a:r>
                <a:rPr lang="ru-RU" b="1">
                  <a:solidFill>
                    <a:schemeClr val="accent5">
                      <a:lumMod val="75000"/>
                    </a:schemeClr>
                  </a:solidFill>
                  <a:latin typeface="Franklin Gothic Medium"/>
                  <a:cs typeface="Times New Roman"/>
                </a:rPr>
                <a:t>Мероприятия:</a:t>
              </a:r>
              <a:endParaRPr/>
            </a:p>
          </p:txBody>
        </p:sp>
        <p:pic>
          <p:nvPicPr>
            <p:cNvPr id="394652322" name="Picture 4" descr="https://socialmediamagnet.net/wp-content/uploads/Sylabus-Icon-e1545315556577.png"/>
            <p:cNvPicPr>
              <a:picLocks noChangeAspect="1" noChangeArrowheads="1"/>
            </p:cNvPicPr>
            <p:nvPr/>
          </p:nvPicPr>
          <p:blipFill>
            <a:blip r:embed="rId3"/>
            <a:stretch/>
          </p:blipFill>
          <p:spPr bwMode="auto">
            <a:xfrm>
              <a:off x="272855" y="0"/>
              <a:ext cx="570330" cy="571599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9" name="Номер слайда 2"/>
          <p:cNvSpPr txBox="1"/>
          <p:nvPr/>
        </p:nvSpPr>
        <p:spPr bwMode="auto">
          <a:xfrm>
            <a:off x="6833771" y="636731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30837FF7-5919-41BF-8DD0-96FAEA1BD99B}" type="slidenum">
              <a:rPr lang="en-US">
                <a:solidFill>
                  <a:prstClr val="black">
                    <a:tint val="75000"/>
                  </a:prstClr>
                </a:solidFill>
              </a:rPr>
              <a:t/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40" name="Группа 39"/>
          <p:cNvGrpSpPr/>
          <p:nvPr/>
        </p:nvGrpSpPr>
        <p:grpSpPr bwMode="auto">
          <a:xfrm>
            <a:off x="-7937" y="913438"/>
            <a:ext cx="9144000" cy="97306"/>
            <a:chOff x="947651" y="2746863"/>
            <a:chExt cx="7257566" cy="97306"/>
          </a:xfrm>
        </p:grpSpPr>
        <p:sp>
          <p:nvSpPr>
            <p:cNvPr id="41" name="Прямоугольник 40"/>
            <p:cNvSpPr/>
            <p:nvPr/>
          </p:nvSpPr>
          <p:spPr bwMode="auto">
            <a:xfrm>
              <a:off x="947651" y="2746863"/>
              <a:ext cx="7257565" cy="52157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42" name="Прямоугольник 41"/>
            <p:cNvSpPr/>
            <p:nvPr/>
          </p:nvSpPr>
          <p:spPr bwMode="auto">
            <a:xfrm flipV="1">
              <a:off x="947651" y="2798450"/>
              <a:ext cx="7257566" cy="45719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53" name="Title 1"/>
          <p:cNvSpPr txBox="1"/>
          <p:nvPr/>
        </p:nvSpPr>
        <p:spPr bwMode="auto">
          <a:xfrm>
            <a:off x="179387" y="70407"/>
            <a:ext cx="8938503" cy="781050"/>
          </a:xfrm>
          <a:prstGeom prst="rect">
            <a:avLst/>
          </a:prstGeom>
        </p:spPr>
        <p:txBody>
          <a:bodyPr vertOverflow="overflow" horzOverflow="overflow" vert="horz" wrap="square" lIns="91440" tIns="45720" rIns="91440" bIns="45720" numCol="1" spcCol="0" rtlCol="0" fromWordArt="0" anchor="ctr" anchorCtr="0" forceAA="0" compatLnSpc="0">
            <a:noAutofit/>
          </a:bodyPr>
          <a:lstStyle>
            <a:lvl1pPr algn="ctr" defTabSz="914400">
              <a:lnSpc>
                <a:spcPct val="90000"/>
              </a:lnSpc>
              <a:spcBef>
                <a:spcPts val="0"/>
              </a:spcBef>
              <a:buNone/>
              <a:defRPr sz="6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ru-RU" sz="1800" b="1">
                <a:solidFill>
                  <a:srgbClr val="002060"/>
                </a:solidFill>
                <a:latin typeface="Franklin Gothic Medium"/>
              </a:rPr>
              <a:t>КОМПЛЕКС ПРОЦЕССНЫХ МЕРОПРИЯТИЙ «Оказание содействия добровольному переселению в автономный округ соотечественников, проживающих за рубежом, </a:t>
            </a:r>
            <a:endParaRPr/>
          </a:p>
          <a:p>
            <a:pPr algn="l">
              <a:defRPr/>
            </a:pPr>
            <a:r>
              <a:rPr lang="ru-RU" sz="1800" b="1">
                <a:solidFill>
                  <a:srgbClr val="002060"/>
                </a:solidFill>
                <a:latin typeface="Franklin Gothic Medium"/>
              </a:rPr>
              <a:t>на 2024 – 2025 годы»</a:t>
            </a:r>
            <a:endParaRPr sz="3600"/>
          </a:p>
        </p:txBody>
      </p:sp>
      <p:grpSp>
        <p:nvGrpSpPr>
          <p:cNvPr id="21" name="Группа 20"/>
          <p:cNvGrpSpPr/>
          <p:nvPr/>
        </p:nvGrpSpPr>
        <p:grpSpPr bwMode="auto">
          <a:xfrm>
            <a:off x="824350" y="1104725"/>
            <a:ext cx="8007544" cy="399821"/>
            <a:chOff x="0" y="0"/>
            <a:chExt cx="8007544" cy="399821"/>
          </a:xfrm>
        </p:grpSpPr>
        <p:sp>
          <p:nvSpPr>
            <p:cNvPr id="22" name="Прямоугольник 19"/>
            <p:cNvSpPr/>
            <p:nvPr/>
          </p:nvSpPr>
          <p:spPr bwMode="auto">
            <a:xfrm>
              <a:off x="0" y="3222"/>
              <a:ext cx="3297214" cy="39659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lIns="72000" rIns="72000">
              <a:spAutoFit/>
            </a:bodyPr>
            <a:lstStyle/>
            <a:p>
              <a:pPr algn="ctr">
                <a:defRPr/>
              </a:pPr>
              <a:r>
                <a:rPr lang="ru-RU" sz="2000" b="1">
                  <a:solidFill>
                    <a:schemeClr val="accent5">
                      <a:lumMod val="75000"/>
                    </a:schemeClr>
                  </a:solidFill>
                  <a:latin typeface="Franklin Gothic Medium"/>
                  <a:cs typeface="Times New Roman"/>
                </a:rPr>
                <a:t>Основные результаты</a:t>
              </a:r>
              <a:endParaRPr sz="2000"/>
            </a:p>
          </p:txBody>
        </p:sp>
        <p:sp>
          <p:nvSpPr>
            <p:cNvPr id="24" name="Прямоугольник 19"/>
            <p:cNvSpPr/>
            <p:nvPr/>
          </p:nvSpPr>
          <p:spPr bwMode="auto">
            <a:xfrm>
              <a:off x="4143360" y="0"/>
              <a:ext cx="3864184" cy="39659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lIns="36000">
              <a:spAutoFit/>
            </a:bodyPr>
            <a:lstStyle/>
            <a:p>
              <a:pPr>
                <a:spcAft>
                  <a:spcPts val="600"/>
                </a:spcAft>
                <a:defRPr/>
              </a:pPr>
              <a:r>
                <a:rPr lang="ru-RU" sz="2000" b="1">
                  <a:solidFill>
                    <a:schemeClr val="accent5">
                      <a:lumMod val="75000"/>
                    </a:schemeClr>
                  </a:solidFill>
                  <a:latin typeface="Franklin Gothic Medium"/>
                  <a:ea typeface="Vida 32 Pro"/>
                  <a:cs typeface="Times New Roman"/>
                </a:rPr>
                <a:t>Социальный эффект для граждан</a:t>
              </a:r>
              <a:endParaRPr sz="2000"/>
            </a:p>
          </p:txBody>
        </p:sp>
      </p:grpSp>
      <p:cxnSp>
        <p:nvCxnSpPr>
          <p:cNvPr id="25" name="Прямая со стрелкой 24"/>
          <p:cNvCxnSpPr>
            <a:cxnSpLocks/>
          </p:cNvCxnSpPr>
          <p:nvPr/>
        </p:nvCxnSpPr>
        <p:spPr bwMode="auto">
          <a:xfrm>
            <a:off x="159067" y="1549175"/>
            <a:ext cx="8708580" cy="0"/>
          </a:xfrm>
          <a:prstGeom prst="straightConnector1">
            <a:avLst/>
          </a:prstGeom>
          <a:ln w="19050">
            <a:solidFill>
              <a:schemeClr val="accent1">
                <a:lumMod val="75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6" name="Группа 45"/>
          <p:cNvGrpSpPr/>
          <p:nvPr/>
        </p:nvGrpSpPr>
        <p:grpSpPr bwMode="auto">
          <a:xfrm>
            <a:off x="159066" y="4154888"/>
            <a:ext cx="3842197" cy="2291548"/>
            <a:chOff x="0" y="0"/>
            <a:chExt cx="3842197" cy="2291548"/>
          </a:xfrm>
        </p:grpSpPr>
        <p:sp>
          <p:nvSpPr>
            <p:cNvPr id="47" name="Скругленный прямоугольник 46"/>
            <p:cNvSpPr/>
            <p:nvPr/>
          </p:nvSpPr>
          <p:spPr bwMode="auto">
            <a:xfrm>
              <a:off x="0" y="0"/>
              <a:ext cx="3842197" cy="2291548"/>
            </a:xfrm>
            <a:prstGeom prst="roundRect">
              <a:avLst>
                <a:gd name="adj" fmla="val 0"/>
              </a:avLst>
            </a:prstGeom>
            <a:solidFill>
              <a:schemeClr val="lt1">
                <a:alpha val="71000"/>
              </a:schemeClr>
            </a:solidFill>
            <a:ln w="12700" cap="flat" cmpd="sng" algn="ctr">
              <a:solidFill>
                <a:srgbClr val="00B0F0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>
                <a:solidFill>
                  <a:prstClr val="black"/>
                </a:solidFill>
                <a:latin typeface="Franklin Gothic Medium"/>
              </a:endParaRPr>
            </a:p>
          </p:txBody>
        </p:sp>
        <p:sp>
          <p:nvSpPr>
            <p:cNvPr id="49" name="Прямоугольник 48"/>
            <p:cNvSpPr/>
            <p:nvPr/>
          </p:nvSpPr>
          <p:spPr bwMode="auto">
            <a:xfrm rot="10800000" flipH="0" flipV="1">
              <a:off x="76285" y="28935"/>
              <a:ext cx="3696811" cy="1112879"/>
            </a:xfrm>
            <a:prstGeom prst="rect">
              <a:avLst/>
            </a:prstGeom>
            <a:grpFill/>
            <a:ln w="12700">
              <a:solidFill>
                <a:schemeClr val="bg1"/>
              </a:solidFill>
              <a:prstDash val="solid"/>
            </a:ln>
          </p:spPr>
          <p:txBody>
            <a:bodyPr wrap="square">
              <a:spAutoFit/>
            </a:bodyPr>
            <a:lstStyle/>
            <a:p>
              <a:pPr algn="ctr">
                <a:defRPr sz="1850" b="0" i="0" u="none" strike="noStrike" spc="0">
                  <a:solidFill>
                    <a:prstClr val="black"/>
                  </a:solidFill>
                  <a:latin typeface="+mn-lt"/>
                  <a:ea typeface="+mn-ea"/>
                  <a:cs typeface="+mn-cs"/>
                </a:defRPr>
              </a:pPr>
              <a:r>
                <a:rPr lang="ru-RU" sz="1100" b="0" i="0" u="none" strike="noStrike" cap="none" spc="0">
                  <a:solidFill>
                    <a:srgbClr val="44546A"/>
                  </a:solidFill>
                  <a:latin typeface="Franklin Gothic Medium"/>
                  <a:ea typeface="Franklin Gothic Medium"/>
                  <a:cs typeface="Times New Roman"/>
                </a:rPr>
                <a:t>Доля</a:t>
              </a:r>
              <a:r>
                <a:rPr lang="ru-RU" sz="1100" b="0" i="0" u="none" strike="noStrike" cap="none" spc="0">
                  <a:solidFill>
                    <a:srgbClr val="44546A"/>
                  </a:solidFill>
                  <a:latin typeface="Franklin Gothic Medium"/>
                  <a:cs typeface="Franklin Gothic Medium"/>
                </a:rPr>
                <a:t> участников Государственной программы, занятых трудовой деятельностью, включая открывших собственное дело</a:t>
              </a:r>
              <a:r>
                <a:rPr lang="ru-RU" sz="1100" b="0" i="0" u="none" strike="noStrike" cap="none" spc="0">
                  <a:solidFill>
                    <a:srgbClr val="44546A"/>
                  </a:solidFill>
                  <a:latin typeface="Franklin Gothic Medium"/>
                  <a:ea typeface="Franklin Gothic Medium"/>
                  <a:cs typeface="Times New Roman"/>
                </a:rPr>
                <a:t> </a:t>
              </a:r>
              <a:r>
                <a:rPr lang="ru-RU" sz="1100" b="0" i="0" u="none" strike="noStrike" cap="none" spc="0">
                  <a:solidFill>
                    <a:srgbClr val="44546A"/>
                  </a:solidFill>
                  <a:latin typeface="Franklin Gothic Medium"/>
                  <a:ea typeface="Franklin Gothic Medium"/>
                  <a:cs typeface="Franklin Gothic Medium"/>
                </a:rPr>
                <a:t>от общего</a:t>
              </a:r>
              <a:r>
                <a:rPr lang="ru-RU" sz="1100" b="0" i="0" u="none" strike="noStrike" cap="none" spc="0">
                  <a:solidFill>
                    <a:srgbClr val="44546A"/>
                  </a:solidFill>
                  <a:latin typeface="Franklin Gothic Medium"/>
                  <a:ea typeface="Franklin Gothic Medium"/>
                  <a:cs typeface="Times New Roman"/>
                </a:rPr>
                <a:t> числа участников Государственной программы</a:t>
              </a:r>
              <a:r>
                <a:rPr lang="ru-RU" sz="1100" b="0" i="0" u="none" strike="noStrike" cap="none" spc="0">
                  <a:solidFill>
                    <a:srgbClr val="44546A"/>
                  </a:solidFill>
                  <a:latin typeface="Franklin Gothic Medium"/>
                  <a:ea typeface="Franklin Gothic Medium"/>
                  <a:cs typeface="Franklin Gothic Medium"/>
                </a:rPr>
                <a:t>, прибывших в автономный округ, %</a:t>
              </a:r>
              <a:endParaRPr lang="ru-RU" sz="1200" b="0" i="0" u="none" strike="noStrike" cap="none" spc="0">
                <a:solidFill>
                  <a:srgbClr val="44546A"/>
                </a:solidFill>
                <a:latin typeface="Franklin Gothic Medium"/>
                <a:ea typeface="Franklin Gothic Medium"/>
                <a:cs typeface="Franklin Gothic Medium"/>
              </a:endParaRPr>
            </a:p>
            <a:p>
              <a:pPr algn="ctr">
                <a:defRPr sz="1850" b="0" i="0" u="none" strike="noStrike" spc="0">
                  <a:solidFill>
                    <a:prstClr val="black"/>
                  </a:solidFill>
                  <a:latin typeface="+mn-lt"/>
                  <a:ea typeface="+mn-ea"/>
                  <a:cs typeface="+mn-cs"/>
                </a:defRPr>
              </a:pPr>
              <a:endParaRPr sz="1200"/>
            </a:p>
          </p:txBody>
        </p:sp>
      </p:grpSp>
      <p:grpSp>
        <p:nvGrpSpPr>
          <p:cNvPr id="62" name="Группа 61"/>
          <p:cNvGrpSpPr/>
          <p:nvPr/>
        </p:nvGrpSpPr>
        <p:grpSpPr bwMode="auto">
          <a:xfrm>
            <a:off x="4822161" y="4099545"/>
            <a:ext cx="3941824" cy="1528562"/>
            <a:chOff x="0" y="0"/>
            <a:chExt cx="3941824" cy="1528562"/>
          </a:xfrm>
        </p:grpSpPr>
        <p:sp>
          <p:nvSpPr>
            <p:cNvPr id="63" name="TextBox 62"/>
            <p:cNvSpPr txBox="1"/>
            <p:nvPr/>
          </p:nvSpPr>
          <p:spPr bwMode="auto">
            <a:xfrm>
              <a:off x="487297" y="0"/>
              <a:ext cx="2422886" cy="3483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ru-RU" b="1">
                  <a:solidFill>
                    <a:schemeClr val="accent5">
                      <a:lumMod val="75000"/>
                    </a:schemeClr>
                  </a:solidFill>
                  <a:latin typeface="Franklin Gothic Medium"/>
                  <a:cs typeface="Times New Roman"/>
                </a:rPr>
                <a:t>Меры поддержки:</a:t>
              </a:r>
              <a:endParaRPr lang="ru-RU" b="1">
                <a:solidFill>
                  <a:srgbClr val="FF0000"/>
                </a:solidFill>
                <a:latin typeface="Franklin Gothic Medium"/>
                <a:cs typeface="Times New Roman"/>
              </a:endParaRPr>
            </a:p>
          </p:txBody>
        </p:sp>
        <p:sp>
          <p:nvSpPr>
            <p:cNvPr id="64" name="Прямоугольник 19"/>
            <p:cNvSpPr/>
            <p:nvPr/>
          </p:nvSpPr>
          <p:spPr bwMode="auto">
            <a:xfrm>
              <a:off x="0" y="446163"/>
              <a:ext cx="3941824" cy="1082399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ru-RU" sz="1300" b="0">
                  <a:solidFill>
                    <a:schemeClr val="tx2"/>
                  </a:solidFill>
                  <a:latin typeface="Franklin Gothic Medium"/>
                  <a:cs typeface="Times New Roman"/>
                </a:rPr>
                <a:t>Предоставление компенсации расходов  по  найму  жилья: ежемесячно на период 6 месяцев в размере 10,0 тыс. рублей; </a:t>
              </a:r>
              <a:endParaRPr b="0"/>
            </a:p>
            <a:p>
              <a:pPr>
                <a:defRPr/>
              </a:pPr>
              <a:r>
                <a:rPr lang="ru-RU" sz="1300" b="0">
                  <a:solidFill>
                    <a:schemeClr val="tx2"/>
                  </a:solidFill>
                  <a:latin typeface="Franklin Gothic Medium"/>
                  <a:cs typeface="Times New Roman"/>
                </a:rPr>
                <a:t>(для высококвалифицированных специалистов на период 12 месяцев, в размере 20,0 тыс. рублей)</a:t>
              </a:r>
              <a:endParaRPr b="0"/>
            </a:p>
          </p:txBody>
        </p:sp>
        <p:sp>
          <p:nvSpPr>
            <p:cNvPr id="65" name="Нашивка 65"/>
            <p:cNvSpPr/>
            <p:nvPr/>
          </p:nvSpPr>
          <p:spPr bwMode="auto">
            <a:xfrm>
              <a:off x="0" y="65503"/>
              <a:ext cx="287891" cy="282892"/>
            </a:xfrm>
            <a:prstGeom prst="chevron">
              <a:avLst>
                <a:gd name="adj" fmla="val 50000"/>
              </a:avLst>
            </a:prstGeom>
            <a:solidFill>
              <a:srgbClr val="00B05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4900" tIns="42450" rIns="84900" bIns="42450" rtlCol="0" anchor="ctr"/>
            <a:lstStyle/>
            <a:p>
              <a:pPr algn="ctr"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67" name="Нашивка 66"/>
            <p:cNvSpPr/>
            <p:nvPr/>
          </p:nvSpPr>
          <p:spPr bwMode="auto">
            <a:xfrm>
              <a:off x="199406" y="57444"/>
              <a:ext cx="287891" cy="282892"/>
            </a:xfrm>
            <a:prstGeom prst="chevron">
              <a:avLst>
                <a:gd name="adj" fmla="val 50000"/>
              </a:avLst>
            </a:prstGeom>
            <a:solidFill>
              <a:srgbClr val="00B050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4900" tIns="42450" rIns="84900" bIns="42450" rtlCol="0" anchor="ctr"/>
            <a:lstStyle/>
            <a:p>
              <a:pPr algn="ctr"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</p:grpSp>
      <p:grpSp>
        <p:nvGrpSpPr>
          <p:cNvPr id="31" name="Группа 30"/>
          <p:cNvGrpSpPr/>
          <p:nvPr/>
        </p:nvGrpSpPr>
        <p:grpSpPr bwMode="auto">
          <a:xfrm>
            <a:off x="159065" y="1398245"/>
            <a:ext cx="8111177" cy="2436908"/>
            <a:chOff x="0" y="0"/>
            <a:chExt cx="8111177" cy="2305822"/>
          </a:xfrm>
        </p:grpSpPr>
        <p:sp>
          <p:nvSpPr>
            <p:cNvPr id="32" name="Скругленный прямоугольник 31"/>
            <p:cNvSpPr/>
            <p:nvPr/>
          </p:nvSpPr>
          <p:spPr bwMode="auto">
            <a:xfrm>
              <a:off x="0" y="403542"/>
              <a:ext cx="3862519" cy="1902280"/>
            </a:xfrm>
            <a:prstGeom prst="roundRect">
              <a:avLst>
                <a:gd name="adj" fmla="val 0"/>
              </a:avLst>
            </a:prstGeom>
            <a:noFill/>
            <a:ln w="12700">
              <a:solidFill>
                <a:srgbClr val="00B0F0"/>
              </a:solidFill>
            </a:ln>
            <a:effec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>
                <a:defRPr sz="18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>
                <a:defRPr sz="18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>
                <a:defRPr sz="18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>
                <a:defRPr sz="18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>
                <a:defRPr sz="18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>
                <a:defRPr sz="18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>
                <a:defRPr sz="18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>
                <a:defRPr sz="18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>
                <a:defRPr sz="18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>
                <a:solidFill>
                  <a:prstClr val="black"/>
                </a:solidFill>
                <a:latin typeface="Franklin Gothic Medium"/>
              </a:endParaRPr>
            </a:p>
          </p:txBody>
        </p:sp>
        <p:sp>
          <p:nvSpPr>
            <p:cNvPr id="33" name="Прямоугольник 32"/>
            <p:cNvSpPr/>
            <p:nvPr/>
          </p:nvSpPr>
          <p:spPr bwMode="auto">
            <a:xfrm>
              <a:off x="1501059" y="1204772"/>
              <a:ext cx="928319" cy="457559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>
              <a:defPPr>
                <a:defRPr lang="en-US"/>
              </a:defPPr>
              <a:lvl1pPr marL="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ru-RU" sz="1000">
                  <a:solidFill>
                    <a:srgbClr val="00B050"/>
                  </a:solidFill>
                  <a:latin typeface="Franklin Gothic Medium"/>
                </a:rPr>
                <a:t> </a:t>
              </a:r>
              <a:r>
                <a:rPr lang="ru-RU" sz="1200">
                  <a:solidFill>
                    <a:srgbClr val="2E75B6"/>
                  </a:solidFill>
                  <a:latin typeface="Franklin Gothic Medium"/>
                </a:rPr>
                <a:t>2024 год</a:t>
              </a:r>
              <a:endParaRPr sz="1200">
                <a:solidFill>
                  <a:srgbClr val="2E75B6"/>
                </a:solidFill>
                <a:latin typeface="Franklin Gothic Medium"/>
              </a:endParaRPr>
            </a:p>
            <a:p>
              <a:pPr algn="ctr">
                <a:defRPr/>
              </a:pPr>
              <a:r>
                <a:rPr lang="ru-RU" sz="1200" b="1">
                  <a:solidFill>
                    <a:schemeClr val="tx2"/>
                  </a:solidFill>
                  <a:latin typeface="Franklin Gothic Medium"/>
                </a:rPr>
                <a:t>91,7 (план)</a:t>
              </a:r>
              <a:endParaRPr sz="1200" b="1">
                <a:solidFill>
                  <a:schemeClr val="tx2"/>
                </a:solidFill>
                <a:latin typeface="Franklin Gothic Medium"/>
              </a:endParaRPr>
            </a:p>
          </p:txBody>
        </p:sp>
        <p:sp>
          <p:nvSpPr>
            <p:cNvPr id="44" name="Прямоугольник 43"/>
            <p:cNvSpPr/>
            <p:nvPr/>
          </p:nvSpPr>
          <p:spPr bwMode="auto">
            <a:xfrm>
              <a:off x="4424045" y="0"/>
              <a:ext cx="3687132" cy="246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 sz="1850" b="0" i="0" u="none" strike="noStrike" spc="0">
                  <a:solidFill>
                    <a:prstClr val="black"/>
                  </a:solidFill>
                  <a:latin typeface="+mn-lt"/>
                  <a:ea typeface="+mn-ea"/>
                  <a:cs typeface="+mn-cs"/>
                </a:defRPr>
              </a:pPr>
              <a:endParaRPr lang="ru-RU" sz="1000">
                <a:solidFill>
                  <a:srgbClr val="44546A"/>
                </a:solidFill>
                <a:latin typeface="Franklin Gothic Medium"/>
              </a:endParaRPr>
            </a:p>
          </p:txBody>
        </p:sp>
        <p:sp>
          <p:nvSpPr>
            <p:cNvPr id="54" name="Прямоугольник 53"/>
            <p:cNvSpPr/>
            <p:nvPr/>
          </p:nvSpPr>
          <p:spPr bwMode="auto">
            <a:xfrm>
              <a:off x="2834953" y="1204772"/>
              <a:ext cx="908746" cy="457559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ru-RU" sz="1200">
                  <a:solidFill>
                    <a:srgbClr val="2E75B6"/>
                  </a:solidFill>
                  <a:latin typeface="Franklin Gothic Medium"/>
                </a:rPr>
                <a:t>2025 год</a:t>
              </a:r>
              <a:endParaRPr sz="1200">
                <a:solidFill>
                  <a:srgbClr val="2E75B6"/>
                </a:solidFill>
                <a:latin typeface="Franklin Gothic Medium"/>
              </a:endParaRPr>
            </a:p>
            <a:p>
              <a:pPr algn="ctr">
                <a:defRPr/>
              </a:pPr>
              <a:r>
                <a:rPr lang="ru-RU" sz="1200" b="1">
                  <a:solidFill>
                    <a:schemeClr val="tx2"/>
                  </a:solidFill>
                  <a:latin typeface="Franklin Gothic Medium"/>
                </a:rPr>
                <a:t>92 (план)</a:t>
              </a:r>
              <a:endParaRPr sz="1200" b="1">
                <a:solidFill>
                  <a:schemeClr val="tx2"/>
                </a:solidFill>
                <a:latin typeface="Franklin Gothic Medium"/>
              </a:endParaRPr>
            </a:p>
          </p:txBody>
        </p:sp>
        <p:sp>
          <p:nvSpPr>
            <p:cNvPr id="56" name="Прямоугольник 55"/>
            <p:cNvSpPr/>
            <p:nvPr/>
          </p:nvSpPr>
          <p:spPr bwMode="auto">
            <a:xfrm>
              <a:off x="136572" y="1203967"/>
              <a:ext cx="928319" cy="457559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>
              <a:defPPr>
                <a:defRPr lang="en-US"/>
              </a:defPPr>
              <a:lvl1pPr marL="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ru-RU" sz="1200">
                  <a:solidFill>
                    <a:srgbClr val="2E75B6"/>
                  </a:solidFill>
                  <a:latin typeface="Franklin Gothic Medium"/>
                </a:rPr>
                <a:t>2023 год</a:t>
              </a:r>
              <a:endParaRPr sz="1200">
                <a:solidFill>
                  <a:srgbClr val="2E75B6"/>
                </a:solidFill>
                <a:latin typeface="Franklin Gothic Medium"/>
              </a:endParaRPr>
            </a:p>
            <a:p>
              <a:pPr algn="ctr">
                <a:defRPr/>
              </a:pPr>
              <a:r>
                <a:rPr lang="ru-RU" sz="1200" b="1">
                  <a:solidFill>
                    <a:schemeClr val="tx2"/>
                  </a:solidFill>
                  <a:latin typeface="Franklin Gothic Medium"/>
                </a:rPr>
                <a:t>91,2 (план)</a:t>
              </a:r>
              <a:endParaRPr sz="1200" b="1">
                <a:solidFill>
                  <a:schemeClr val="tx2"/>
                </a:solidFill>
                <a:latin typeface="Franklin Gothic Medium"/>
              </a:endParaRPr>
            </a:p>
          </p:txBody>
        </p:sp>
        <p:pic>
          <p:nvPicPr>
            <p:cNvPr id="57" name="Рисунок 56"/>
            <p:cNvPicPr>
              <a:picLocks noChangeAspect="1"/>
            </p:cNvPicPr>
            <p:nvPr/>
          </p:nvPicPr>
          <p:blipFill>
            <a:blip r:embed="rId2"/>
            <a:stretch/>
          </p:blipFill>
          <p:spPr bwMode="auto">
            <a:xfrm>
              <a:off x="1641467" y="1762329"/>
              <a:ext cx="471105" cy="467274"/>
            </a:xfrm>
            <a:prstGeom prst="rect">
              <a:avLst/>
            </a:prstGeom>
          </p:spPr>
        </p:pic>
      </p:grpSp>
      <p:sp>
        <p:nvSpPr>
          <p:cNvPr id="58" name="Прямоугольник 57"/>
          <p:cNvSpPr/>
          <p:nvPr/>
        </p:nvSpPr>
        <p:spPr bwMode="auto">
          <a:xfrm>
            <a:off x="225976" y="1836603"/>
            <a:ext cx="3687851" cy="76235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1850" b="0" i="0" u="none" strike="noStrike" spc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100">
                <a:solidFill>
                  <a:srgbClr val="44546A"/>
                </a:solidFill>
                <a:latin typeface="Franklin Gothic Medium"/>
              </a:rPr>
              <a:t>Доля соотечественников со средним профессиональным или высшим образованием, от общего</a:t>
            </a:r>
            <a:r>
              <a:rPr lang="ru-RU" sz="1100">
                <a:solidFill>
                  <a:srgbClr val="44546A"/>
                </a:solidFill>
                <a:latin typeface="Franklin Gothic Medium"/>
                <a:cs typeface="Times New Roman"/>
              </a:rPr>
              <a:t> числа участников Государственной программы</a:t>
            </a:r>
            <a:r>
              <a:rPr lang="ru-RU" sz="1100">
                <a:solidFill>
                  <a:srgbClr val="44546A"/>
                </a:solidFill>
                <a:latin typeface="Franklin Gothic Medium"/>
              </a:rPr>
              <a:t>, прибывших в автономный округ, % </a:t>
            </a:r>
            <a:endParaRPr sz="1100"/>
          </a:p>
        </p:txBody>
      </p:sp>
      <p:sp>
        <p:nvSpPr>
          <p:cNvPr id="59" name="Прямоугольник 58"/>
          <p:cNvSpPr/>
          <p:nvPr/>
        </p:nvSpPr>
        <p:spPr bwMode="auto">
          <a:xfrm>
            <a:off x="4822164" y="1836603"/>
            <a:ext cx="3941465" cy="1867466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endParaRPr lang="ru-RU" sz="1050">
              <a:latin typeface="Franklin Gothic Medium"/>
            </a:endParaRPr>
          </a:p>
          <a:p>
            <a:pPr marL="171450" indent="-171450">
              <a:buFont typeface="Wingdings"/>
              <a:buChar char="ü"/>
              <a:defRPr/>
            </a:pPr>
            <a:endParaRPr lang="ru-RU" sz="1200">
              <a:solidFill>
                <a:schemeClr val="tx2"/>
              </a:solidFill>
              <a:latin typeface="Franklin Gothic Medium"/>
            </a:endParaRPr>
          </a:p>
          <a:p>
            <a:pPr>
              <a:defRPr/>
            </a:pPr>
            <a:endParaRPr lang="ru-RU" sz="1200">
              <a:solidFill>
                <a:srgbClr val="44546A"/>
              </a:solidFill>
              <a:latin typeface="Franklin Gothic Medium"/>
            </a:endParaRPr>
          </a:p>
          <a:p>
            <a:pPr marL="171450" indent="-171450">
              <a:buFont typeface="Wingdings"/>
              <a:buChar char="ü"/>
              <a:defRPr/>
            </a:pPr>
            <a:endParaRPr sz="1200" b="0" i="0" u="none" strike="noStrike" cap="none" spc="0">
              <a:solidFill>
                <a:srgbClr val="00B050"/>
              </a:solidFill>
              <a:latin typeface="Times New Roman"/>
              <a:cs typeface="Times New Roman"/>
            </a:endParaRPr>
          </a:p>
          <a:p>
            <a:pPr marL="171450" indent="-171450">
              <a:buFont typeface="Wingdings"/>
              <a:buChar char="ü"/>
              <a:defRPr/>
            </a:pPr>
            <a:endParaRPr lang="ru-RU" sz="1200" b="0" i="0" u="none" strike="noStrike" cap="none" spc="0">
              <a:solidFill>
                <a:srgbClr val="00B050"/>
              </a:solidFill>
              <a:latin typeface="Times New Roman"/>
              <a:cs typeface="Times New Roman"/>
            </a:endParaRPr>
          </a:p>
          <a:p>
            <a:pPr marL="171450" indent="-171450">
              <a:buFont typeface="Wingdings"/>
              <a:buChar char="ü"/>
              <a:defRPr/>
            </a:pPr>
            <a:endParaRPr lang="ru-RU" sz="1200" b="0" i="0" u="none" strike="noStrike" cap="none" spc="0">
              <a:solidFill>
                <a:srgbClr val="00B050"/>
              </a:solidFill>
              <a:latin typeface="Times New Roman"/>
              <a:cs typeface="Times New Roman"/>
            </a:endParaRPr>
          </a:p>
          <a:p>
            <a:pPr marL="171450" indent="-171450">
              <a:buFont typeface="Wingdings"/>
              <a:buChar char="ü"/>
              <a:defRPr/>
            </a:pPr>
            <a:endParaRPr lang="ru-RU" sz="1200" b="0" i="0" u="none" strike="noStrike" cap="none" spc="0">
              <a:solidFill>
                <a:srgbClr val="00B050"/>
              </a:solidFill>
              <a:latin typeface="Times New Roman"/>
              <a:cs typeface="Times New Roman"/>
            </a:endParaRPr>
          </a:p>
          <a:p>
            <a:pPr marL="171450" indent="-171450">
              <a:buFont typeface="Wingdings"/>
              <a:buChar char="ü"/>
              <a:defRPr/>
            </a:pPr>
            <a:endParaRPr lang="ru-RU" sz="1200" b="0" i="0" u="none" strike="noStrike" cap="none" spc="0">
              <a:solidFill>
                <a:srgbClr val="00B050"/>
              </a:solidFill>
              <a:latin typeface="Times New Roman"/>
              <a:cs typeface="Times New Roman"/>
            </a:endParaRPr>
          </a:p>
          <a:p>
            <a:pPr marL="171450" indent="-171450">
              <a:buFont typeface="Wingdings"/>
              <a:buChar char="ü"/>
              <a:defRPr/>
            </a:pPr>
            <a:endParaRPr lang="ru-RU" sz="1200" b="0" i="0" u="none" strike="noStrike" cap="none" spc="0">
              <a:solidFill>
                <a:srgbClr val="00B050"/>
              </a:solidFill>
              <a:latin typeface="Times New Roman"/>
              <a:cs typeface="Times New Roman"/>
            </a:endParaRPr>
          </a:p>
          <a:p>
            <a:pPr marL="171450" indent="-171450">
              <a:buFont typeface="Wingdings"/>
              <a:buChar char="ü"/>
              <a:defRPr/>
            </a:pPr>
            <a:endParaRPr lang="ru-RU" sz="1200" b="0" i="0" u="none" strike="noStrike" cap="none" spc="0">
              <a:solidFill>
                <a:srgbClr val="00B050"/>
              </a:solidFill>
              <a:latin typeface="Times New Roman"/>
              <a:cs typeface="Times New Roman"/>
            </a:endParaRPr>
          </a:p>
          <a:p>
            <a:pPr marL="171450" indent="-171450">
              <a:buFont typeface="Wingdings"/>
              <a:buChar char="ü"/>
              <a:defRPr/>
            </a:pPr>
            <a:endParaRPr lang="ru-RU" sz="1200" b="0" i="0" u="none" strike="noStrike" cap="none" spc="0">
              <a:solidFill>
                <a:srgbClr val="00B050"/>
              </a:solidFill>
              <a:latin typeface="Times New Roman"/>
              <a:cs typeface="Times New Roman"/>
            </a:endParaRPr>
          </a:p>
          <a:p>
            <a:pPr marL="171450" indent="-171450">
              <a:buFont typeface="Wingdings"/>
              <a:buChar char="ü"/>
              <a:defRPr/>
            </a:pPr>
            <a:r>
              <a:rPr lang="ru-RU" sz="1100" b="0" i="0" u="none" strike="noStrike" cap="none" spc="0">
                <a:solidFill>
                  <a:schemeClr val="bg2">
                    <a:lumMod val="50000"/>
                  </a:schemeClr>
                </a:solidFill>
                <a:latin typeface="Franklin Gothic Medium"/>
                <a:ea typeface="Franklin Gothic Medium"/>
                <a:cs typeface="Franklin Gothic Medium"/>
              </a:rPr>
              <a:t>вступление в гражданство РФ на льготных условиях;</a:t>
            </a:r>
            <a:endParaRPr sz="1100" b="0" i="0" u="none" strike="noStrike" cap="none" spc="0">
              <a:solidFill>
                <a:schemeClr val="bg2">
                  <a:lumMod val="50000"/>
                </a:schemeClr>
              </a:solidFill>
              <a:latin typeface="Franklin Gothic Medium"/>
              <a:cs typeface="Franklin Gothic Medium"/>
            </a:endParaRPr>
          </a:p>
          <a:p>
            <a:pPr marL="171450" indent="-171450">
              <a:buFont typeface="Wingdings"/>
              <a:buChar char="ü"/>
              <a:defRPr/>
            </a:pPr>
            <a:r>
              <a:rPr lang="ru-RU" sz="1100" b="0" i="0" u="none" strike="noStrike" cap="none" spc="0">
                <a:solidFill>
                  <a:schemeClr val="bg2">
                    <a:lumMod val="50000"/>
                  </a:schemeClr>
                </a:solidFill>
                <a:latin typeface="Franklin Gothic Medium"/>
                <a:ea typeface="Franklin Gothic Medium"/>
                <a:cs typeface="Franklin Gothic Medium"/>
              </a:rPr>
              <a:t>возможность себя реализовать – открыть свое собственное дело;</a:t>
            </a:r>
            <a:endParaRPr sz="1100" b="0" i="0" u="none" strike="noStrike" cap="none" spc="0">
              <a:solidFill>
                <a:schemeClr val="bg2">
                  <a:lumMod val="50000"/>
                </a:schemeClr>
              </a:solidFill>
              <a:latin typeface="Franklin Gothic Medium"/>
              <a:cs typeface="Franklin Gothic Medium"/>
            </a:endParaRPr>
          </a:p>
          <a:p>
            <a:pPr marL="180000" marR="0" indent="-180000" algn="just">
              <a:spcBef>
                <a:spcPts val="296"/>
              </a:spcBef>
              <a:buFont typeface="Wingdings"/>
              <a:buChar char="ü"/>
              <a:defRPr/>
            </a:pPr>
            <a:r>
              <a:rPr lang="ru-RU" sz="1100" b="0" i="0" u="none" strike="noStrike" cap="none" spc="0">
                <a:solidFill>
                  <a:schemeClr val="bg2">
                    <a:lumMod val="50000"/>
                  </a:schemeClr>
                </a:solidFill>
                <a:latin typeface="Franklin Gothic Medium"/>
                <a:ea typeface="Franklin Gothic Medium"/>
                <a:cs typeface="Franklin Gothic Medium"/>
              </a:rPr>
              <a:t>выбор оптимальных видов занятости, профессий (специальностей) с учетом возможностей, потребностей, личностных качеств</a:t>
            </a:r>
            <a:endParaRPr sz="1100" b="0" i="0" u="none" strike="noStrike" cap="none" spc="0">
              <a:solidFill>
                <a:schemeClr val="bg2">
                  <a:lumMod val="50000"/>
                </a:schemeClr>
              </a:solidFill>
              <a:latin typeface="Franklin Gothic Medium"/>
              <a:cs typeface="Franklin Gothic Medium"/>
            </a:endParaRPr>
          </a:p>
          <a:p>
            <a:pPr marL="171450" indent="-171450">
              <a:buFont typeface="Wingdings"/>
              <a:buChar char="ü"/>
              <a:defRPr/>
            </a:pPr>
            <a:endParaRPr>
              <a:solidFill>
                <a:schemeClr val="bg2">
                  <a:lumMod val="50000"/>
                </a:schemeClr>
              </a:solidFill>
            </a:endParaRPr>
          </a:p>
          <a:p>
            <a:pPr marL="171450" indent="-171450">
              <a:buFont typeface="Wingdings"/>
              <a:buChar char="ü"/>
              <a:defRPr/>
            </a:pPr>
            <a:endParaRPr/>
          </a:p>
          <a:p>
            <a:pPr marL="171450" indent="-171450">
              <a:buFont typeface="Wingdings"/>
              <a:buChar char="ü"/>
              <a:defRPr/>
            </a:pPr>
            <a:endParaRPr lang="ru-RU" sz="1200">
              <a:solidFill>
                <a:schemeClr val="tx2"/>
              </a:solidFill>
              <a:latin typeface="Franklin Gothic Medium"/>
            </a:endParaRPr>
          </a:p>
          <a:p>
            <a:pPr marL="171450" indent="-171450">
              <a:buFont typeface="Wingdings"/>
              <a:buChar char="ü"/>
              <a:defRPr/>
            </a:pPr>
            <a:endParaRPr lang="ru-RU" sz="1200">
              <a:solidFill>
                <a:schemeClr val="tx2"/>
              </a:solidFill>
              <a:latin typeface="Franklin Gothic Medium"/>
            </a:endParaRPr>
          </a:p>
          <a:p>
            <a:pPr marL="171450" indent="-171450">
              <a:buFont typeface="Wingdings"/>
              <a:buChar char="ü"/>
              <a:defRPr/>
            </a:pPr>
            <a:endParaRPr lang="ru-RU" sz="1200">
              <a:solidFill>
                <a:schemeClr val="tx2"/>
              </a:solidFill>
              <a:latin typeface="Franklin Gothic Medium"/>
            </a:endParaRPr>
          </a:p>
          <a:p>
            <a:pPr marL="171450" indent="-171450">
              <a:buFont typeface="Wingdings"/>
              <a:buChar char="ü"/>
              <a:defRPr/>
            </a:pPr>
            <a:endParaRPr lang="ru-RU" sz="1200">
              <a:solidFill>
                <a:schemeClr val="tx2"/>
              </a:solidFill>
              <a:latin typeface="Franklin Gothic Medium"/>
            </a:endParaRPr>
          </a:p>
          <a:p>
            <a:pPr marL="171450" indent="-171450">
              <a:buFont typeface="Wingdings"/>
              <a:buChar char="ü"/>
              <a:defRPr/>
            </a:pPr>
            <a:endParaRPr lang="ru-RU" sz="1200">
              <a:solidFill>
                <a:schemeClr val="tx2"/>
              </a:solidFill>
              <a:latin typeface="Franklin Gothic Medium"/>
            </a:endParaRPr>
          </a:p>
          <a:p>
            <a:pPr marL="171450" indent="-171450">
              <a:buFont typeface="Wingdings"/>
              <a:buChar char="ü"/>
              <a:defRPr/>
            </a:pPr>
            <a:endParaRPr lang="ru-RU" sz="1200">
              <a:solidFill>
                <a:schemeClr val="tx2"/>
              </a:solidFill>
              <a:latin typeface="Franklin Gothic Medium"/>
            </a:endParaRPr>
          </a:p>
          <a:p>
            <a:pPr marL="171450" indent="-171450">
              <a:buFont typeface="Wingdings"/>
              <a:buChar char="ü"/>
              <a:defRPr/>
            </a:pPr>
            <a:endParaRPr lang="ru-RU" sz="1200">
              <a:solidFill>
                <a:schemeClr val="tx2"/>
              </a:solidFill>
              <a:latin typeface="Franklin Gothic Medium"/>
            </a:endParaRPr>
          </a:p>
          <a:p>
            <a:pPr>
              <a:defRPr/>
            </a:pPr>
            <a:endParaRPr lang="ru-RU" sz="2400">
              <a:latin typeface="Franklin Gothic Medium"/>
            </a:endParaRPr>
          </a:p>
        </p:txBody>
      </p:sp>
      <p:sp>
        <p:nvSpPr>
          <p:cNvPr id="34" name="Прямоугольник 33"/>
          <p:cNvSpPr/>
          <p:nvPr/>
        </p:nvSpPr>
        <p:spPr bwMode="auto">
          <a:xfrm>
            <a:off x="1639269" y="5118822"/>
            <a:ext cx="922431" cy="457559"/>
          </a:xfrm>
          <a:prstGeom prst="rect">
            <a:avLst/>
          </a:prstGeom>
          <a:grp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000">
                <a:solidFill>
                  <a:srgbClr val="00B050"/>
                </a:solidFill>
                <a:latin typeface="Franklin Gothic Medium"/>
              </a:rPr>
              <a:t> </a:t>
            </a:r>
            <a:r>
              <a:rPr lang="ru-RU" sz="1200">
                <a:solidFill>
                  <a:srgbClr val="2E75B6"/>
                </a:solidFill>
                <a:latin typeface="Franklin Gothic Medium"/>
              </a:rPr>
              <a:t>2024 год</a:t>
            </a:r>
            <a:endParaRPr sz="1200">
              <a:solidFill>
                <a:srgbClr val="2E75B6"/>
              </a:solidFill>
              <a:latin typeface="Franklin Gothic Medium"/>
            </a:endParaRPr>
          </a:p>
          <a:p>
            <a:pPr algn="ctr">
              <a:defRPr/>
            </a:pPr>
            <a:r>
              <a:rPr lang="ru-RU" sz="1200" b="1">
                <a:solidFill>
                  <a:schemeClr val="tx2"/>
                </a:solidFill>
                <a:latin typeface="Franklin Gothic Medium"/>
              </a:rPr>
              <a:t>82 (план)</a:t>
            </a:r>
            <a:endParaRPr sz="1200" b="1">
              <a:solidFill>
                <a:schemeClr val="tx2"/>
              </a:solidFill>
              <a:latin typeface="Franklin Gothic Medium"/>
            </a:endParaRPr>
          </a:p>
        </p:txBody>
      </p:sp>
      <p:sp>
        <p:nvSpPr>
          <p:cNvPr id="35" name="Прямоугольник 34"/>
          <p:cNvSpPr/>
          <p:nvPr/>
        </p:nvSpPr>
        <p:spPr bwMode="auto">
          <a:xfrm>
            <a:off x="358666" y="5118823"/>
            <a:ext cx="865290" cy="457559"/>
          </a:xfrm>
          <a:prstGeom prst="rect">
            <a:avLst/>
          </a:prstGeom>
          <a:grp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200">
                <a:solidFill>
                  <a:srgbClr val="2E75B6"/>
                </a:solidFill>
                <a:latin typeface="Franklin Gothic Medium"/>
              </a:rPr>
              <a:t>2023 год</a:t>
            </a:r>
            <a:endParaRPr sz="1200">
              <a:solidFill>
                <a:srgbClr val="2E75B6"/>
              </a:solidFill>
              <a:latin typeface="Franklin Gothic Medium"/>
            </a:endParaRPr>
          </a:p>
          <a:p>
            <a:pPr algn="ctr">
              <a:defRPr/>
            </a:pPr>
            <a:r>
              <a:rPr lang="ru-RU" sz="1200" b="1">
                <a:solidFill>
                  <a:schemeClr val="tx2"/>
                </a:solidFill>
                <a:latin typeface="Franklin Gothic Medium"/>
              </a:rPr>
              <a:t>81 (план)</a:t>
            </a:r>
            <a:endParaRPr sz="1200" b="1">
              <a:solidFill>
                <a:schemeClr val="tx2"/>
              </a:solidFill>
              <a:latin typeface="Franklin Gothic Medium"/>
            </a:endParaRPr>
          </a:p>
        </p:txBody>
      </p:sp>
      <p:sp>
        <p:nvSpPr>
          <p:cNvPr id="976628048" name="TextBox 976628047"/>
          <p:cNvSpPr txBox="1"/>
          <p:nvPr/>
        </p:nvSpPr>
        <p:spPr bwMode="auto">
          <a:xfrm>
            <a:off x="2994017" y="5118823"/>
            <a:ext cx="923531" cy="45755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 algn="ctr">
              <a:defRPr/>
            </a:pPr>
            <a:r>
              <a:rPr lang="ru-RU" sz="1200">
                <a:solidFill>
                  <a:srgbClr val="2E75B6"/>
                </a:solidFill>
                <a:latin typeface="Franklin Gothic Medium"/>
              </a:rPr>
              <a:t>2025</a:t>
            </a:r>
            <a:r>
              <a:rPr lang="ru-RU" sz="1200">
                <a:solidFill>
                  <a:srgbClr val="C00000"/>
                </a:solidFill>
                <a:latin typeface="Franklin Gothic Medium"/>
              </a:rPr>
              <a:t> </a:t>
            </a:r>
            <a:r>
              <a:rPr lang="ru-RU" sz="1200">
                <a:solidFill>
                  <a:srgbClr val="2E75B6"/>
                </a:solidFill>
                <a:latin typeface="Franklin Gothic Medium"/>
              </a:rPr>
              <a:t>год</a:t>
            </a:r>
            <a:endParaRPr sz="1200">
              <a:solidFill>
                <a:srgbClr val="2E75B6"/>
              </a:solidFill>
              <a:latin typeface="Franklin Gothic Medium"/>
            </a:endParaRPr>
          </a:p>
          <a:p>
            <a:pPr algn="ctr">
              <a:defRPr/>
            </a:pPr>
            <a:r>
              <a:rPr lang="ru-RU" sz="1200" b="1">
                <a:solidFill>
                  <a:schemeClr val="tx2"/>
                </a:solidFill>
                <a:latin typeface="Franklin Gothic Medium"/>
              </a:rPr>
              <a:t>83 (план)</a:t>
            </a:r>
            <a:endParaRPr sz="1200" b="1">
              <a:solidFill>
                <a:schemeClr val="tx2"/>
              </a:solidFill>
              <a:latin typeface="Franklin Gothic Medium"/>
            </a:endParaRPr>
          </a:p>
        </p:txBody>
      </p:sp>
      <p:pic>
        <p:nvPicPr>
          <p:cNvPr id="759451369" name="Рисунок 56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800533" y="5778602"/>
            <a:ext cx="471105" cy="467273"/>
          </a:xfrm>
          <a:prstGeom prst="rect">
            <a:avLst/>
          </a:prstGeom>
        </p:spPr>
      </p:pic>
      <p:cxnSp>
        <p:nvCxnSpPr>
          <p:cNvPr id="459628997" name="Прямая со стрелкой 82"/>
          <p:cNvCxnSpPr>
            <a:cxnSpLocks/>
          </p:cNvCxnSpPr>
          <p:nvPr/>
        </p:nvCxnSpPr>
        <p:spPr bwMode="auto">
          <a:xfrm>
            <a:off x="4440690" y="1143000"/>
            <a:ext cx="45720" cy="5661000"/>
          </a:xfrm>
          <a:prstGeom prst="straightConnector1">
            <a:avLst/>
          </a:prstGeom>
          <a:ln w="19050">
            <a:solidFill>
              <a:schemeClr val="accent1">
                <a:lumMod val="75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5562468" name="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 flipH="0" flipV="0">
            <a:off x="103406" y="1131462"/>
            <a:ext cx="394123" cy="39412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779521703" name="Группа 39"/>
          <p:cNvGrpSpPr/>
          <p:nvPr/>
        </p:nvGrpSpPr>
        <p:grpSpPr bwMode="auto">
          <a:xfrm>
            <a:off x="2917" y="735531"/>
            <a:ext cx="9144000" cy="97305"/>
            <a:chOff x="947650" y="2746863"/>
            <a:chExt cx="7257565" cy="97305"/>
          </a:xfrm>
        </p:grpSpPr>
        <p:sp>
          <p:nvSpPr>
            <p:cNvPr id="1097986712" name="Прямоугольник 40"/>
            <p:cNvSpPr/>
            <p:nvPr/>
          </p:nvSpPr>
          <p:spPr bwMode="auto">
            <a:xfrm>
              <a:off x="947650" y="2746863"/>
              <a:ext cx="7257564" cy="52156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62048111" name="Прямоугольник 41"/>
            <p:cNvSpPr/>
            <p:nvPr/>
          </p:nvSpPr>
          <p:spPr bwMode="auto">
            <a:xfrm flipV="1">
              <a:off x="947650" y="2798449"/>
              <a:ext cx="7257565" cy="45718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1836212720" name="Title 1"/>
          <p:cNvSpPr txBox="1"/>
          <p:nvPr/>
        </p:nvSpPr>
        <p:spPr bwMode="auto">
          <a:xfrm>
            <a:off x="277320" y="65311"/>
            <a:ext cx="8835786" cy="651755"/>
          </a:xfrm>
          <a:prstGeom prst="rect">
            <a:avLst/>
          </a:prstGeom>
        </p:spPr>
        <p:txBody>
          <a:bodyPr vertOverflow="overflow" horzOverflow="overflow" vert="horz" wrap="square" lIns="91440" tIns="45720" rIns="91440" bIns="45720" numCol="1" spcCol="0" rtlCol="0" fromWordArt="0" anchor="ctr" anchorCtr="0" forceAA="0" compatLnSpc="0">
            <a:noAutofit/>
          </a:bodyPr>
          <a:lstStyle>
            <a:lvl1pPr algn="ctr" defTabSz="914400">
              <a:lnSpc>
                <a:spcPct val="90000"/>
              </a:lnSpc>
              <a:spcBef>
                <a:spcPts val="0"/>
              </a:spcBef>
              <a:buNone/>
              <a:defRPr sz="6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ru-RU" sz="2200" b="1" i="0" u="none" strike="noStrike" cap="none" spc="0">
                <a:solidFill>
                  <a:srgbClr val="002060"/>
                </a:solidFill>
                <a:latin typeface="Franklin Gothic Medium"/>
                <a:cs typeface="Franklin Gothic Medium"/>
              </a:rPr>
              <a:t>КОМПЛЕКС ПРОЦЕССНЫХ МЕРОПРИЯТИЙ «Безопасный труд»</a:t>
            </a:r>
            <a:endParaRPr/>
          </a:p>
        </p:txBody>
      </p:sp>
      <p:sp>
        <p:nvSpPr>
          <p:cNvPr id="2117944785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7011255" y="6327777"/>
            <a:ext cx="2057400" cy="365124"/>
          </a:xfr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7A10760F-9753-4AB0-5B41-4BFD5CA3CDFE}" type="slidenum">
              <a:rPr lang="en-US" sz="1200">
                <a:solidFill>
                  <a:prstClr val="black">
                    <a:tint val="75000"/>
                  </a:prstClr>
                </a:solidFill>
              </a:rPr>
              <a:t/>
            </a:fld>
            <a:endParaRPr lang="en-US" sz="120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629236051" name="Группа 2"/>
          <p:cNvGrpSpPr/>
          <p:nvPr/>
        </p:nvGrpSpPr>
        <p:grpSpPr bwMode="auto">
          <a:xfrm>
            <a:off x="-662544" y="1186131"/>
            <a:ext cx="9460970" cy="5143315"/>
            <a:chOff x="0" y="0"/>
            <a:chExt cx="9460970" cy="5143315"/>
          </a:xfrm>
        </p:grpSpPr>
        <p:sp>
          <p:nvSpPr>
            <p:cNvPr id="204304764" name="Прямоугольник 19"/>
            <p:cNvSpPr/>
            <p:nvPr/>
          </p:nvSpPr>
          <p:spPr bwMode="auto">
            <a:xfrm>
              <a:off x="1116822" y="666036"/>
              <a:ext cx="8334286" cy="853799"/>
            </a:xfrm>
            <a:prstGeom prst="rect">
              <a:avLst/>
            </a:prstGeom>
            <a:noFill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lIns="36000">
              <a:spAutoFit/>
            </a:bodyPr>
            <a:lstStyle/>
            <a:p>
              <a:pPr>
                <a:defRPr/>
              </a:pPr>
              <a:r>
                <a:rPr lang="ru-RU" sz="1300" b="1">
                  <a:solidFill>
                    <a:schemeClr val="tx2"/>
                  </a:solidFill>
                  <a:latin typeface="Franklin Gothic Medium"/>
                </a:rPr>
                <a:t>    Проведение специальной оценки условий труда:</a:t>
              </a:r>
              <a:endParaRPr/>
            </a:p>
            <a:p>
              <a:pPr>
                <a:defRPr/>
              </a:pPr>
              <a:r>
                <a:rPr lang="ru-RU" sz="1300" b="1">
                  <a:solidFill>
                    <a:schemeClr val="tx2"/>
                  </a:solidFill>
                  <a:latin typeface="Franklin Gothic Medium"/>
                </a:rPr>
                <a:t>- оценка воздействия условий труда на здоровье работника;</a:t>
              </a:r>
              <a:endParaRPr/>
            </a:p>
            <a:p>
              <a:pPr>
                <a:defRPr/>
              </a:pPr>
              <a:r>
                <a:rPr lang="ru-RU" sz="1300" b="1">
                  <a:solidFill>
                    <a:schemeClr val="tx2"/>
                  </a:solidFill>
                  <a:latin typeface="Franklin Gothic Medium"/>
                </a:rPr>
                <a:t>- определение вида компенсаций при работе с вредными условиями труда </a:t>
              </a:r>
              <a:endParaRPr/>
            </a:p>
            <a:p>
              <a:pPr>
                <a:defRPr/>
              </a:pPr>
              <a:r>
                <a:rPr lang="ru-RU" sz="1100">
                  <a:solidFill>
                    <a:schemeClr val="tx2"/>
                  </a:solidFill>
                  <a:latin typeface="Franklin Gothic Medium"/>
                </a:rPr>
                <a:t>(доплата, дополнительный отпуск, сокращенный рабочий день, предоставление молока)</a:t>
              </a:r>
              <a:endParaRPr/>
            </a:p>
          </p:txBody>
        </p:sp>
        <p:sp>
          <p:nvSpPr>
            <p:cNvPr id="2147369623" name="Прямоугольник 19"/>
            <p:cNvSpPr/>
            <p:nvPr/>
          </p:nvSpPr>
          <p:spPr bwMode="auto">
            <a:xfrm>
              <a:off x="0" y="104638"/>
              <a:ext cx="5496408" cy="36611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lIns="72000" rIns="72000">
              <a:spAutoFit/>
            </a:bodyPr>
            <a:lstStyle/>
            <a:p>
              <a:pPr algn="ctr">
                <a:defRPr/>
              </a:pPr>
              <a:r>
                <a:rPr lang="ru-RU" b="1">
                  <a:solidFill>
                    <a:schemeClr val="accent5">
                      <a:lumMod val="75000"/>
                    </a:schemeClr>
                  </a:solidFill>
                  <a:latin typeface="Franklin Gothic Medium"/>
                  <a:cs typeface="Times New Roman"/>
                </a:rPr>
                <a:t>Мероприятия:</a:t>
              </a:r>
              <a:endParaRPr/>
            </a:p>
          </p:txBody>
        </p:sp>
        <p:pic>
          <p:nvPicPr>
            <p:cNvPr id="537714047" name="Picture 4" descr="https://socialmediamagnet.net/wp-content/uploads/Sylabus-Icon-e1545315556577.png"/>
            <p:cNvPicPr>
              <a:picLocks noChangeAspect="1" noChangeArrowheads="1"/>
            </p:cNvPicPr>
            <p:nvPr/>
          </p:nvPicPr>
          <p:blipFill>
            <a:blip r:embed="rId2"/>
            <a:stretch/>
          </p:blipFill>
          <p:spPr bwMode="auto">
            <a:xfrm>
              <a:off x="1116822" y="0"/>
              <a:ext cx="647185" cy="591418"/>
            </a:xfrm>
            <a:prstGeom prst="rect">
              <a:avLst/>
            </a:prstGeom>
            <a:noFill/>
          </p:spPr>
        </p:pic>
        <p:sp>
          <p:nvSpPr>
            <p:cNvPr id="80859532" name="Прямоугольник 19"/>
            <p:cNvSpPr/>
            <p:nvPr/>
          </p:nvSpPr>
          <p:spPr bwMode="auto">
            <a:xfrm>
              <a:off x="1116822" y="3633896"/>
              <a:ext cx="8344147" cy="655679"/>
            </a:xfrm>
            <a:prstGeom prst="rect">
              <a:avLst/>
            </a:prstGeom>
            <a:noFill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ru-RU" sz="1300" b="1">
                  <a:solidFill>
                    <a:schemeClr val="tx2"/>
                  </a:solidFill>
                  <a:latin typeface="Franklin Gothic Medium"/>
                </a:rPr>
                <a:t>   Оснащение лечебно-диагностическим оборудованием учреждения, проводящие медицинские осмотры работников организаций </a:t>
              </a:r>
              <a:endParaRPr/>
            </a:p>
            <a:p>
              <a:pPr>
                <a:defRPr/>
              </a:pPr>
              <a:r>
                <a:rPr lang="ru-RU" sz="1100">
                  <a:solidFill>
                    <a:schemeClr val="tx2"/>
                  </a:solidFill>
                  <a:latin typeface="Franklin Gothic Medium"/>
                </a:rPr>
                <a:t>(комплекс аппаратно-программных электронных систем медицинских осмотров)</a:t>
              </a:r>
              <a:endParaRPr/>
            </a:p>
          </p:txBody>
        </p:sp>
        <p:sp>
          <p:nvSpPr>
            <p:cNvPr id="1343776203" name="Прямоугольник 42"/>
            <p:cNvSpPr/>
            <p:nvPr/>
          </p:nvSpPr>
          <p:spPr bwMode="auto">
            <a:xfrm>
              <a:off x="1116821" y="1735984"/>
              <a:ext cx="8334286" cy="1676759"/>
            </a:xfrm>
            <a:prstGeom prst="rect">
              <a:avLst/>
            </a:prstGeom>
            <a:noFill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ru-RU" sz="1300" b="1">
                  <a:solidFill>
                    <a:schemeClr val="tx2"/>
                  </a:solidFill>
                  <a:latin typeface="Franklin Gothic Medium"/>
                </a:rPr>
                <a:t>   Компенсация организациям мероприятий по сокращению производственного травматизма и профессиональных заболеваний работников за счет страховых взносов на обязательное социальное страхование:</a:t>
              </a:r>
              <a:endParaRPr/>
            </a:p>
            <a:p>
              <a:pPr>
                <a:defRPr/>
              </a:pPr>
              <a:r>
                <a:rPr lang="ru-RU" sz="1300" b="1">
                  <a:solidFill>
                    <a:schemeClr val="tx2"/>
                  </a:solidFill>
                  <a:latin typeface="Franklin Gothic Medium"/>
                </a:rPr>
                <a:t>-    обучение по охране труда;</a:t>
              </a:r>
              <a:endParaRPr/>
            </a:p>
            <a:p>
              <a:pPr>
                <a:defRPr/>
              </a:pPr>
              <a:r>
                <a:rPr lang="ru-RU" sz="1300" b="1">
                  <a:solidFill>
                    <a:schemeClr val="tx2"/>
                  </a:solidFill>
                  <a:latin typeface="Franklin Gothic Medium"/>
                </a:rPr>
                <a:t>-    санаторно-курортное лечение работников;</a:t>
              </a:r>
              <a:endParaRPr/>
            </a:p>
            <a:p>
              <a:pPr>
                <a:defRPr/>
              </a:pPr>
              <a:r>
                <a:rPr lang="ru-RU" sz="1300" b="1">
                  <a:solidFill>
                    <a:schemeClr val="tx2"/>
                  </a:solidFill>
                  <a:latin typeface="Franklin Gothic Medium"/>
                </a:rPr>
                <a:t>-    приобретение специально одежды, обуви и других средств индивидуальной защиты</a:t>
              </a:r>
              <a:endParaRPr/>
            </a:p>
            <a:p>
              <a:pPr>
                <a:defRPr/>
              </a:pPr>
              <a:r>
                <a:rPr lang="ru-RU" sz="1300" b="1">
                  <a:solidFill>
                    <a:schemeClr val="tx2"/>
                  </a:solidFill>
                  <a:latin typeface="Franklin Gothic Medium"/>
                </a:rPr>
                <a:t>-    проведение обязательных медицинских осмотров (обследований) работников;</a:t>
              </a:r>
              <a:endParaRPr/>
            </a:p>
            <a:p>
              <a:pPr>
                <a:defRPr/>
              </a:pPr>
              <a:r>
                <a:rPr lang="ru-RU" sz="1300" b="1">
                  <a:solidFill>
                    <a:schemeClr val="tx2"/>
                  </a:solidFill>
                  <a:latin typeface="Franklin Gothic Medium"/>
                </a:rPr>
                <a:t>-    приобретение алкотестеров, тахографов, аптечек для оказания первой помощи</a:t>
              </a:r>
              <a:endParaRPr/>
            </a:p>
          </p:txBody>
        </p:sp>
        <p:sp>
          <p:nvSpPr>
            <p:cNvPr id="1912580080" name="Прямоугольник 19"/>
            <p:cNvSpPr/>
            <p:nvPr/>
          </p:nvSpPr>
          <p:spPr bwMode="auto">
            <a:xfrm>
              <a:off x="1116822" y="4457155"/>
              <a:ext cx="8344147" cy="686159"/>
            </a:xfrm>
            <a:prstGeom prst="rect">
              <a:avLst/>
            </a:prstGeom>
            <a:noFill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ru-RU" sz="1300" b="1">
                  <a:solidFill>
                    <a:schemeClr val="tx2"/>
                  </a:solidFill>
                  <a:latin typeface="Franklin Gothic Medium"/>
                </a:rPr>
                <a:t>   Информирование и агитация по охране труда: проведение конференций, </a:t>
              </a:r>
              <a:endParaRPr/>
            </a:p>
            <a:p>
              <a:pPr>
                <a:defRPr/>
              </a:pPr>
              <a:r>
                <a:rPr lang="ru-RU" sz="1300" b="1">
                  <a:solidFill>
                    <a:schemeClr val="tx2"/>
                  </a:solidFill>
                  <a:latin typeface="Franklin Gothic Medium"/>
                </a:rPr>
                <a:t>семинаров-совещаний, мастер-классов, межведомственных комиссий, выставок, </a:t>
              </a:r>
              <a:endParaRPr/>
            </a:p>
            <a:p>
              <a:pPr>
                <a:defRPr/>
              </a:pPr>
              <a:r>
                <a:rPr lang="ru-RU" sz="1300" b="1">
                  <a:solidFill>
                    <a:schemeClr val="tx2"/>
                  </a:solidFill>
                  <a:latin typeface="Franklin Gothic Medium"/>
                </a:rPr>
                <a:t>конкурсов по охране труда</a:t>
              </a:r>
              <a:endParaRPr/>
            </a:p>
          </p:txBody>
        </p:sp>
        <p:pic>
          <p:nvPicPr>
            <p:cNvPr id="1939995595" name="Рисунок 14"/>
            <p:cNvPicPr>
              <a:picLocks noChangeAspect="1"/>
            </p:cNvPicPr>
            <p:nvPr/>
          </p:nvPicPr>
          <p:blipFill>
            <a:blip r:embed="rId3"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stretch/>
          </p:blipFill>
          <p:spPr bwMode="auto">
            <a:xfrm>
              <a:off x="1135352" y="745733"/>
              <a:ext cx="170340" cy="155315"/>
            </a:xfrm>
            <a:prstGeom prst="rect">
              <a:avLst/>
            </a:prstGeom>
          </p:spPr>
        </p:pic>
        <p:pic>
          <p:nvPicPr>
            <p:cNvPr id="562958608" name="Рисунок 15"/>
            <p:cNvPicPr>
              <a:picLocks noChangeAspect="1"/>
            </p:cNvPicPr>
            <p:nvPr/>
          </p:nvPicPr>
          <p:blipFill>
            <a:blip r:embed="rId3"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stretch/>
          </p:blipFill>
          <p:spPr bwMode="auto">
            <a:xfrm>
              <a:off x="1137946" y="1778118"/>
              <a:ext cx="170340" cy="155315"/>
            </a:xfrm>
            <a:prstGeom prst="rect">
              <a:avLst/>
            </a:prstGeom>
          </p:spPr>
        </p:pic>
        <p:pic>
          <p:nvPicPr>
            <p:cNvPr id="1477327394" name="Рисунок 16"/>
            <p:cNvPicPr>
              <a:picLocks noChangeAspect="1"/>
            </p:cNvPicPr>
            <p:nvPr/>
          </p:nvPicPr>
          <p:blipFill>
            <a:blip r:embed="rId3"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stretch/>
          </p:blipFill>
          <p:spPr bwMode="auto">
            <a:xfrm>
              <a:off x="1135352" y="3616354"/>
              <a:ext cx="170340" cy="155315"/>
            </a:xfrm>
            <a:prstGeom prst="rect">
              <a:avLst/>
            </a:prstGeom>
          </p:spPr>
        </p:pic>
        <p:pic>
          <p:nvPicPr>
            <p:cNvPr id="2036757669" name="Рисунок 18"/>
            <p:cNvPicPr>
              <a:picLocks noChangeAspect="1"/>
            </p:cNvPicPr>
            <p:nvPr/>
          </p:nvPicPr>
          <p:blipFill>
            <a:blip r:embed="rId3"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stretch/>
          </p:blipFill>
          <p:spPr bwMode="auto">
            <a:xfrm>
              <a:off x="1135348" y="4528190"/>
              <a:ext cx="170340" cy="155315"/>
            </a:xfrm>
            <a:prstGeom prst="rect">
              <a:avLst/>
            </a:prstGeom>
          </p:spPr>
        </p:pic>
      </p:grpSp>
      <p:sp>
        <p:nvSpPr>
          <p:cNvPr id="342630548" name="Прямоугольник 53"/>
          <p:cNvSpPr/>
          <p:nvPr/>
        </p:nvSpPr>
        <p:spPr bwMode="auto">
          <a:xfrm>
            <a:off x="4332098" y="884512"/>
            <a:ext cx="4696492" cy="692497"/>
          </a:xfrm>
          <a:custGeom>
            <a:avLst/>
            <a:gdLst>
              <a:gd name="connsiteX0" fmla="*/ 0 w 3657599"/>
              <a:gd name="connsiteY0" fmla="*/ 0 h 492443"/>
              <a:gd name="connsiteX1" fmla="*/ 3657599 w 3657599"/>
              <a:gd name="connsiteY1" fmla="*/ 0 h 492443"/>
              <a:gd name="connsiteX2" fmla="*/ 3657599 w 3657599"/>
              <a:gd name="connsiteY2" fmla="*/ 492443 h 492443"/>
              <a:gd name="connsiteX3" fmla="*/ 0 w 3657599"/>
              <a:gd name="connsiteY3" fmla="*/ 492443 h 492443"/>
              <a:gd name="connsiteX4" fmla="*/ 0 w 3657599"/>
              <a:gd name="connsiteY4" fmla="*/ 0 h 492443"/>
              <a:gd name="connsiteX0" fmla="*/ 0 w 3657599"/>
              <a:gd name="connsiteY0" fmla="*/ 0 h 492443"/>
              <a:gd name="connsiteX1" fmla="*/ 3657599 w 3657599"/>
              <a:gd name="connsiteY1" fmla="*/ 0 h 492443"/>
              <a:gd name="connsiteX2" fmla="*/ 3657599 w 3657599"/>
              <a:gd name="connsiteY2" fmla="*/ 492443 h 492443"/>
              <a:gd name="connsiteX3" fmla="*/ 488272 w 3657599"/>
              <a:gd name="connsiteY3" fmla="*/ 492443 h 492443"/>
              <a:gd name="connsiteX4" fmla="*/ 0 w 3657599"/>
              <a:gd name="connsiteY4" fmla="*/ 0 h 49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57599" h="492443" fill="norm" stroke="1" extrusionOk="0">
                <a:moveTo>
                  <a:pt x="0" y="0"/>
                </a:moveTo>
                <a:lnTo>
                  <a:pt x="3657599" y="0"/>
                </a:lnTo>
                <a:lnTo>
                  <a:pt x="3657599" y="492443"/>
                </a:lnTo>
                <a:lnTo>
                  <a:pt x="488272" y="492443"/>
                </a:lnTo>
                <a:lnTo>
                  <a:pt x="0" y="0"/>
                </a:lnTo>
                <a:close/>
              </a:path>
            </a:pathLst>
          </a:custGeom>
          <a:solidFill>
            <a:srgbClr val="17406D">
              <a:lumMod val="60000"/>
              <a:lumOff val="40000"/>
            </a:srgbClr>
          </a:solidFill>
        </p:spPr>
        <p:txBody>
          <a:bodyPr wrap="square">
            <a:spAutoFit/>
          </a:bodyPr>
          <a:lstStyle/>
          <a:p>
            <a:pPr lvl="0" algn="r">
              <a:defRPr/>
            </a:pPr>
            <a:r>
              <a:rPr lang="ru-RU" sz="1300" b="1">
                <a:ln w="0"/>
                <a:solidFill>
                  <a:srgbClr val="FFFFFF"/>
                </a:solidFill>
                <a:latin typeface="Franklin Gothic Medium"/>
                <a:cs typeface="Arial"/>
              </a:rPr>
              <a:t>           Задача </a:t>
            </a:r>
            <a:r>
              <a:rPr lang="ru-RU" sz="1300" b="1">
                <a:ln w="0"/>
                <a:solidFill>
                  <a:srgbClr val="FFFFFF"/>
                </a:solidFill>
                <a:latin typeface="Franklin Gothic Medium"/>
                <a:cs typeface="Arial"/>
              </a:rPr>
              <a:t>1. </a:t>
            </a:r>
            <a:r>
              <a:rPr lang="ru-RU" sz="1300" b="1">
                <a:ln w="0"/>
                <a:solidFill>
                  <a:srgbClr val="FFFFFF"/>
                </a:solidFill>
                <a:latin typeface="Franklin Gothic Medium"/>
                <a:cs typeface="Franklin Gothic Medium"/>
              </a:rPr>
              <a:t>«</a:t>
            </a:r>
            <a:r>
              <a:rPr lang="ru-RU" sz="1300" b="1">
                <a:ln w="0"/>
                <a:solidFill>
                  <a:srgbClr val="FFFFFF"/>
                </a:solidFill>
                <a:latin typeface="Franklin Gothic Medium"/>
                <a:cs typeface="Franklin Gothic Medium"/>
              </a:rPr>
              <a:t>Проведение общественно-просветительской </a:t>
            </a:r>
            <a:r>
              <a:rPr lang="ru-RU" sz="1300" b="1">
                <a:ln w="0"/>
                <a:solidFill>
                  <a:srgbClr val="FFFFFF"/>
                </a:solidFill>
                <a:latin typeface="Franklin Gothic Medium"/>
                <a:cs typeface="Franklin Gothic Medium"/>
              </a:rPr>
              <a:t>        кампании, направленной </a:t>
            </a:r>
            <a:r>
              <a:rPr lang="ru-RU" sz="1300" b="1">
                <a:ln w="0"/>
                <a:solidFill>
                  <a:srgbClr val="FFFFFF"/>
                </a:solidFill>
                <a:latin typeface="Franklin Gothic Medium"/>
                <a:cs typeface="Franklin Gothic Medium"/>
              </a:rPr>
              <a:t>на популяризацию </a:t>
            </a:r>
            <a:r>
              <a:rPr lang="ru-RU" sz="1300" b="1">
                <a:ln w="0"/>
                <a:solidFill>
                  <a:srgbClr val="FFFFFF"/>
                </a:solidFill>
                <a:latin typeface="Franklin Gothic Medium"/>
                <a:cs typeface="Franklin Gothic Medium"/>
              </a:rPr>
              <a:t>                                 охраны </a:t>
            </a:r>
            <a:r>
              <a:rPr lang="ru-RU" sz="1300" b="1">
                <a:ln w="0"/>
                <a:solidFill>
                  <a:srgbClr val="FFFFFF"/>
                </a:solidFill>
                <a:latin typeface="Franklin Gothic Medium"/>
                <a:cs typeface="Franklin Gothic Medium"/>
              </a:rPr>
              <a:t>труда и сохранения здоровья на работе»</a:t>
            </a:r>
            <a:endParaRPr sz="1300" b="1">
              <a:ln w="0"/>
              <a:solidFill>
                <a:srgbClr val="FFFFFF"/>
              </a:solidFill>
              <a:latin typeface="Franklin Gothic Medium"/>
              <a:cs typeface="Franklin Gothic Medium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57738892" name="Номер слайда 2"/>
          <p:cNvSpPr>
            <a:spLocks noGrp="1"/>
          </p:cNvSpPr>
          <p:nvPr>
            <p:ph type="sldNum" sz="quarter" idx="12"/>
          </p:nvPr>
        </p:nvSpPr>
        <p:spPr bwMode="auto">
          <a:xfrm>
            <a:off x="6987719" y="6449600"/>
            <a:ext cx="2057400" cy="365124"/>
          </a:xfrm>
        </p:spPr>
        <p:txBody>
          <a:bodyPr/>
          <a:lstStyle/>
          <a:p>
            <a:pPr>
              <a:defRPr/>
            </a:pPr>
            <a:fld id="{B16727CE-16E9-9347-E3E7-EAECB3838C9B}" type="slidenum">
              <a:rPr lang="en-US">
                <a:solidFill>
                  <a:prstClr val="black">
                    <a:tint val="75000"/>
                  </a:prstClr>
                </a:solidFill>
              </a:rPr>
              <a:t/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980281507" name="Группа 29"/>
          <p:cNvGrpSpPr/>
          <p:nvPr/>
        </p:nvGrpSpPr>
        <p:grpSpPr bwMode="auto">
          <a:xfrm>
            <a:off x="-5706" y="734947"/>
            <a:ext cx="9144000" cy="97305"/>
            <a:chOff x="947650" y="2746863"/>
            <a:chExt cx="7257565" cy="97305"/>
          </a:xfrm>
        </p:grpSpPr>
        <p:sp>
          <p:nvSpPr>
            <p:cNvPr id="1254303110" name="Прямоугольник 30"/>
            <p:cNvSpPr/>
            <p:nvPr/>
          </p:nvSpPr>
          <p:spPr bwMode="auto">
            <a:xfrm>
              <a:off x="947650" y="2746863"/>
              <a:ext cx="7257564" cy="52156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583970955" name="Прямоугольник 31"/>
            <p:cNvSpPr/>
            <p:nvPr/>
          </p:nvSpPr>
          <p:spPr bwMode="auto">
            <a:xfrm flipV="1">
              <a:off x="947650" y="2798449"/>
              <a:ext cx="7257565" cy="45718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526023565" name="Title 1"/>
          <p:cNvSpPr txBox="1"/>
          <p:nvPr/>
        </p:nvSpPr>
        <p:spPr bwMode="auto">
          <a:xfrm>
            <a:off x="285534" y="48982"/>
            <a:ext cx="8835786" cy="627262"/>
          </a:xfrm>
          <a:prstGeom prst="rect">
            <a:avLst/>
          </a:prstGeom>
        </p:spPr>
        <p:txBody>
          <a:bodyPr vertOverflow="overflow" horzOverflow="overflow" vert="horz" wrap="square" lIns="91440" tIns="45720" rIns="91440" bIns="45720" numCol="1" spcCol="0" rtlCol="0" fromWordArt="0" anchor="ctr" anchorCtr="0" forceAA="0" compatLnSpc="0">
            <a:noAutofit/>
          </a:bodyPr>
          <a:lstStyle>
            <a:lvl1pPr algn="ctr" defTabSz="914400">
              <a:lnSpc>
                <a:spcPct val="90000"/>
              </a:lnSpc>
              <a:spcBef>
                <a:spcPts val="0"/>
              </a:spcBef>
              <a:buNone/>
              <a:defRPr sz="6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ru-RU" sz="1800" b="1" i="0" u="none" strike="noStrike" cap="none" spc="0">
                <a:solidFill>
                  <a:srgbClr val="002060"/>
                </a:solidFill>
                <a:latin typeface="Franklin Gothic Medium"/>
                <a:cs typeface="Franklin Gothic Medium"/>
              </a:rPr>
              <a:t>КОМПЛЕКС ПРОЦЕССНЫХ МЕРОПРИЯТИЙ «Безопасный труд»</a:t>
            </a:r>
            <a:endParaRPr lang="ru-RU" sz="1800" b="1">
              <a:solidFill>
                <a:srgbClr val="002060"/>
              </a:solidFill>
              <a:latin typeface="Franklin Gothic Medium"/>
            </a:endParaRPr>
          </a:p>
        </p:txBody>
      </p:sp>
      <p:grpSp>
        <p:nvGrpSpPr>
          <p:cNvPr id="9800791" name="Группа 65"/>
          <p:cNvGrpSpPr/>
          <p:nvPr/>
        </p:nvGrpSpPr>
        <p:grpSpPr bwMode="auto">
          <a:xfrm>
            <a:off x="389667" y="1541494"/>
            <a:ext cx="3672000" cy="1620000"/>
            <a:chOff x="0" y="0"/>
            <a:chExt cx="3672000" cy="1620000"/>
          </a:xfrm>
          <a:noFill/>
        </p:grpSpPr>
        <p:sp>
          <p:nvSpPr>
            <p:cNvPr id="179183116" name="Скругленный прямоугольник 66"/>
            <p:cNvSpPr/>
            <p:nvPr/>
          </p:nvSpPr>
          <p:spPr bwMode="auto">
            <a:xfrm>
              <a:off x="0" y="0"/>
              <a:ext cx="3672000" cy="1620000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rgbClr val="00B0F0"/>
              </a:solidFill>
            </a:ln>
            <a:effec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>
                <a:solidFill>
                  <a:prstClr val="black"/>
                </a:solidFill>
                <a:latin typeface="Franklin Gothic Medium"/>
              </a:endParaRPr>
            </a:p>
          </p:txBody>
        </p:sp>
        <p:grpSp>
          <p:nvGrpSpPr>
            <p:cNvPr id="1585091114" name="Группа 67"/>
            <p:cNvGrpSpPr/>
            <p:nvPr/>
          </p:nvGrpSpPr>
          <p:grpSpPr bwMode="auto">
            <a:xfrm>
              <a:off x="0" y="22754"/>
              <a:ext cx="3646917" cy="1572237"/>
              <a:chOff x="0" y="0"/>
              <a:chExt cx="3646917" cy="1572237"/>
            </a:xfrm>
            <a:grpFill/>
          </p:grpSpPr>
          <p:sp>
            <p:nvSpPr>
              <p:cNvPr id="276218978" name="Прямоугольник 68"/>
              <p:cNvSpPr/>
              <p:nvPr/>
            </p:nvSpPr>
            <p:spPr bwMode="auto">
              <a:xfrm>
                <a:off x="2515009" y="570268"/>
                <a:ext cx="928319" cy="457559"/>
              </a:xfrm>
              <a:prstGeom prst="rect">
                <a:avLst/>
              </a:prstGeom>
              <a:grpFill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ru-RU" sz="1000">
                    <a:solidFill>
                      <a:srgbClr val="00B050"/>
                    </a:solidFill>
                    <a:latin typeface="Franklin Gothic Medium"/>
                  </a:rPr>
                  <a:t> </a:t>
                </a:r>
                <a:r>
                  <a:rPr lang="ru-RU" sz="1200">
                    <a:solidFill>
                      <a:srgbClr val="00B050"/>
                    </a:solidFill>
                    <a:latin typeface="Franklin Gothic Medium"/>
                  </a:rPr>
                  <a:t>2023 год</a:t>
                </a:r>
                <a:endParaRPr/>
              </a:p>
              <a:p>
                <a:pPr algn="ctr">
                  <a:defRPr/>
                </a:pPr>
                <a:r>
                  <a:rPr lang="ru-RU" sz="1200">
                    <a:solidFill>
                      <a:schemeClr val="tx2"/>
                    </a:solidFill>
                    <a:latin typeface="Franklin Gothic Medium"/>
                  </a:rPr>
                  <a:t>46,2 (план)</a:t>
                </a:r>
                <a:endParaRPr>
                  <a:solidFill>
                    <a:schemeClr val="tx2"/>
                  </a:solidFill>
                </a:endParaRPr>
              </a:p>
            </p:txBody>
          </p:sp>
          <p:sp>
            <p:nvSpPr>
              <p:cNvPr id="1475912743" name="Прямоугольник 69"/>
              <p:cNvSpPr/>
              <p:nvPr/>
            </p:nvSpPr>
            <p:spPr bwMode="auto">
              <a:xfrm>
                <a:off x="0" y="0"/>
                <a:ext cx="3646917" cy="594720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pPr algn="ctr">
                  <a:defRPr sz="1850" b="0" i="0" u="none" strike="noStrike" spc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1100">
                    <a:solidFill>
                      <a:schemeClr val="tx2"/>
                    </a:solidFill>
                    <a:latin typeface="Franklin Gothic Medium"/>
                    <a:cs typeface="Times New Roman"/>
                  </a:rPr>
                  <a:t>Снижение удельного веса работников, занятых во вредных и (или) опасных условиях труда, от общей численности работников, %</a:t>
                </a:r>
                <a:endParaRPr sz="2000"/>
              </a:p>
            </p:txBody>
          </p:sp>
          <p:sp>
            <p:nvSpPr>
              <p:cNvPr id="1386066659" name="Прямоугольник 70"/>
              <p:cNvSpPr/>
              <p:nvPr/>
            </p:nvSpPr>
            <p:spPr bwMode="auto">
              <a:xfrm>
                <a:off x="299811" y="1114677"/>
                <a:ext cx="928319" cy="457559"/>
              </a:xfrm>
              <a:prstGeom prst="rect">
                <a:avLst/>
              </a:prstGeom>
              <a:grpFill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ru-RU" sz="1200">
                    <a:solidFill>
                      <a:prstClr val="black"/>
                    </a:solidFill>
                    <a:latin typeface="Franklin Gothic Medium"/>
                  </a:rPr>
                  <a:t>2025 год</a:t>
                </a:r>
                <a:endParaRPr/>
              </a:p>
              <a:p>
                <a:pPr algn="ctr">
                  <a:defRPr/>
                </a:pPr>
                <a:r>
                  <a:rPr lang="ru-RU" sz="1200">
                    <a:solidFill>
                      <a:schemeClr val="tx2"/>
                    </a:solidFill>
                    <a:latin typeface="Franklin Gothic Medium"/>
                  </a:rPr>
                  <a:t>45,9 (план) </a:t>
                </a:r>
                <a:endParaRPr/>
              </a:p>
            </p:txBody>
          </p:sp>
          <p:sp>
            <p:nvSpPr>
              <p:cNvPr id="828539760" name="Прямоугольник 71"/>
              <p:cNvSpPr/>
              <p:nvPr/>
            </p:nvSpPr>
            <p:spPr bwMode="auto">
              <a:xfrm>
                <a:off x="2484866" y="1098885"/>
                <a:ext cx="928319" cy="457559"/>
              </a:xfrm>
              <a:prstGeom prst="rect">
                <a:avLst/>
              </a:prstGeom>
              <a:grpFill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ru-RU" sz="1200">
                    <a:solidFill>
                      <a:prstClr val="black"/>
                    </a:solidFill>
                    <a:latin typeface="Franklin Gothic Medium"/>
                  </a:rPr>
                  <a:t>2030 год</a:t>
                </a:r>
                <a:endParaRPr/>
              </a:p>
              <a:p>
                <a:pPr algn="ctr">
                  <a:defRPr/>
                </a:pPr>
                <a:r>
                  <a:rPr lang="ru-RU" sz="1200">
                    <a:solidFill>
                      <a:schemeClr val="tx2"/>
                    </a:solidFill>
                    <a:latin typeface="Franklin Gothic Medium"/>
                  </a:rPr>
                  <a:t>44,2 (план)</a:t>
                </a:r>
                <a:endParaRPr sz="1200">
                  <a:solidFill>
                    <a:schemeClr val="tx2"/>
                  </a:solidFill>
                  <a:latin typeface="Franklin Gothic Medium"/>
                </a:endParaRPr>
              </a:p>
            </p:txBody>
          </p:sp>
          <p:sp>
            <p:nvSpPr>
              <p:cNvPr id="612791249" name="Прямоугольник 72"/>
              <p:cNvSpPr/>
              <p:nvPr/>
            </p:nvSpPr>
            <p:spPr bwMode="auto">
              <a:xfrm>
                <a:off x="264722" y="555030"/>
                <a:ext cx="994660" cy="472799"/>
              </a:xfrm>
              <a:prstGeom prst="rect">
                <a:avLst/>
              </a:prstGeom>
              <a:grpFill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ru-RU" sz="1200">
                    <a:solidFill>
                      <a:srgbClr val="2E75B6"/>
                    </a:solidFill>
                    <a:latin typeface="Franklin Gothic Medium"/>
                  </a:rPr>
                  <a:t>2022 год</a:t>
                </a:r>
                <a:endParaRPr/>
              </a:p>
              <a:p>
                <a:pPr algn="ctr">
                  <a:defRPr/>
                </a:pPr>
                <a:r>
                  <a:rPr lang="ru-RU" sz="1300" b="1">
                    <a:solidFill>
                      <a:schemeClr val="tx2"/>
                    </a:solidFill>
                    <a:latin typeface="Franklin Gothic Medium"/>
                  </a:rPr>
                  <a:t>46,4</a:t>
                </a:r>
                <a:r>
                  <a:rPr lang="ru-RU" sz="1300" b="1">
                    <a:solidFill>
                      <a:schemeClr val="tx2"/>
                    </a:solidFill>
                    <a:latin typeface="Franklin Gothic Medium"/>
                  </a:rPr>
                  <a:t> (факт)</a:t>
                </a:r>
                <a:endParaRPr lang="ru-RU" sz="1400" b="1">
                  <a:solidFill>
                    <a:srgbClr val="FF5050"/>
                  </a:solidFill>
                  <a:latin typeface="Franklin Gothic Medium"/>
                </a:endParaRPr>
              </a:p>
            </p:txBody>
          </p:sp>
        </p:grpSp>
      </p:grpSp>
      <p:grpSp>
        <p:nvGrpSpPr>
          <p:cNvPr id="630877026" name="Группа 74"/>
          <p:cNvGrpSpPr/>
          <p:nvPr/>
        </p:nvGrpSpPr>
        <p:grpSpPr bwMode="auto">
          <a:xfrm>
            <a:off x="389673" y="3295017"/>
            <a:ext cx="3672000" cy="1620000"/>
            <a:chOff x="0" y="0"/>
            <a:chExt cx="3672000" cy="1620000"/>
          </a:xfrm>
          <a:noFill/>
        </p:grpSpPr>
        <p:sp>
          <p:nvSpPr>
            <p:cNvPr id="1752217497" name="Скругленный прямоугольник 76"/>
            <p:cNvSpPr/>
            <p:nvPr/>
          </p:nvSpPr>
          <p:spPr bwMode="auto">
            <a:xfrm>
              <a:off x="0" y="0"/>
              <a:ext cx="3672000" cy="1620000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rgbClr val="00B0F0"/>
              </a:solidFill>
            </a:ln>
            <a:effec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>
                <a:solidFill>
                  <a:prstClr val="black"/>
                </a:solidFill>
                <a:latin typeface="Franklin Gothic Medium"/>
              </a:endParaRPr>
            </a:p>
          </p:txBody>
        </p:sp>
        <p:sp>
          <p:nvSpPr>
            <p:cNvPr id="1658032408" name="Прямоугольник 86"/>
            <p:cNvSpPr/>
            <p:nvPr/>
          </p:nvSpPr>
          <p:spPr bwMode="auto">
            <a:xfrm>
              <a:off x="2567511" y="563400"/>
              <a:ext cx="821512" cy="457559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ru-RU" sz="1000">
                  <a:solidFill>
                    <a:srgbClr val="00B050"/>
                  </a:solidFill>
                  <a:latin typeface="Franklin Gothic Medium"/>
                </a:rPr>
                <a:t> </a:t>
              </a:r>
              <a:r>
                <a:rPr lang="ru-RU" sz="1200">
                  <a:solidFill>
                    <a:srgbClr val="00B050"/>
                  </a:solidFill>
                  <a:latin typeface="Franklin Gothic Medium"/>
                </a:rPr>
                <a:t>2023 год</a:t>
              </a:r>
              <a:endParaRPr/>
            </a:p>
            <a:p>
              <a:pPr algn="ctr">
                <a:defRPr/>
              </a:pPr>
              <a:r>
                <a:rPr lang="ru-RU" sz="1200">
                  <a:solidFill>
                    <a:schemeClr val="tx2"/>
                  </a:solidFill>
                  <a:latin typeface="Franklin Gothic Medium"/>
                </a:rPr>
                <a:t>62 (план)</a:t>
              </a:r>
              <a:endParaRPr/>
            </a:p>
          </p:txBody>
        </p:sp>
        <p:sp>
          <p:nvSpPr>
            <p:cNvPr id="337081502" name="Прямоугольник 88"/>
            <p:cNvSpPr/>
            <p:nvPr/>
          </p:nvSpPr>
          <p:spPr bwMode="auto">
            <a:xfrm>
              <a:off x="0" y="49707"/>
              <a:ext cx="3647474" cy="594720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>
                <a:defRPr sz="1850" b="0" i="0" u="none" strike="noStrike" spc="0">
                  <a:solidFill>
                    <a:prstClr val="black"/>
                  </a:solidFill>
                  <a:latin typeface="+mn-lt"/>
                  <a:ea typeface="+mn-ea"/>
                  <a:cs typeface="+mn-cs"/>
                </a:defRPr>
              </a:pPr>
              <a:r>
                <a:rPr lang="ru-RU" sz="1100">
                  <a:solidFill>
                    <a:schemeClr val="tx2"/>
                  </a:solidFill>
                  <a:latin typeface="Franklin Gothic Medium"/>
                  <a:cs typeface="Times New Roman"/>
                </a:rPr>
                <a:t>Снижение численности работников с впервые установленным профессиональным заболеванием, человек</a:t>
              </a:r>
              <a:endParaRPr/>
            </a:p>
          </p:txBody>
        </p:sp>
        <p:sp>
          <p:nvSpPr>
            <p:cNvPr id="665037060" name="Прямоугольник 94"/>
            <p:cNvSpPr/>
            <p:nvPr/>
          </p:nvSpPr>
          <p:spPr bwMode="auto">
            <a:xfrm>
              <a:off x="355342" y="1153944"/>
              <a:ext cx="802263" cy="457559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ru-RU" sz="1200">
                  <a:solidFill>
                    <a:prstClr val="black"/>
                  </a:solidFill>
                  <a:latin typeface="Franklin Gothic Medium"/>
                </a:rPr>
                <a:t>2025 год</a:t>
              </a:r>
              <a:endParaRPr/>
            </a:p>
            <a:p>
              <a:pPr algn="ctr">
                <a:defRPr/>
              </a:pPr>
              <a:r>
                <a:rPr lang="ru-RU" sz="1200">
                  <a:solidFill>
                    <a:schemeClr val="tx2"/>
                  </a:solidFill>
                  <a:latin typeface="Franklin Gothic Medium"/>
                </a:rPr>
                <a:t>62 (план)</a:t>
              </a:r>
              <a:endParaRPr sz="1200">
                <a:solidFill>
                  <a:schemeClr val="tx2"/>
                </a:solidFill>
                <a:latin typeface="Franklin Gothic Medium"/>
              </a:endParaRPr>
            </a:p>
          </p:txBody>
        </p:sp>
        <p:sp>
          <p:nvSpPr>
            <p:cNvPr id="753062664" name="Прямоугольник 96"/>
            <p:cNvSpPr/>
            <p:nvPr/>
          </p:nvSpPr>
          <p:spPr bwMode="auto">
            <a:xfrm>
              <a:off x="2576951" y="1151175"/>
              <a:ext cx="802263" cy="457559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ru-RU" sz="1200">
                  <a:solidFill>
                    <a:prstClr val="black"/>
                  </a:solidFill>
                  <a:latin typeface="Franklin Gothic Medium"/>
                </a:rPr>
                <a:t>2030 год</a:t>
              </a:r>
              <a:endParaRPr/>
            </a:p>
            <a:p>
              <a:pPr algn="ctr">
                <a:defRPr/>
              </a:pPr>
              <a:r>
                <a:rPr lang="ru-RU" sz="1200">
                  <a:solidFill>
                    <a:schemeClr val="tx2"/>
                  </a:solidFill>
                  <a:latin typeface="Franklin Gothic Medium"/>
                </a:rPr>
                <a:t>58 (план)</a:t>
              </a:r>
              <a:r>
                <a:rPr lang="ru-RU" sz="1200" i="1">
                  <a:solidFill>
                    <a:schemeClr val="tx2"/>
                  </a:solidFill>
                  <a:latin typeface="Franklin Gothic Medium"/>
                </a:rPr>
                <a:t> </a:t>
              </a:r>
              <a:endParaRPr/>
            </a:p>
          </p:txBody>
        </p:sp>
        <p:sp>
          <p:nvSpPr>
            <p:cNvPr id="1938694517" name="Прямоугольник 97"/>
            <p:cNvSpPr/>
            <p:nvPr/>
          </p:nvSpPr>
          <p:spPr bwMode="auto">
            <a:xfrm>
              <a:off x="384206" y="535320"/>
              <a:ext cx="806208" cy="457559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ru-RU" sz="1200">
                  <a:solidFill>
                    <a:srgbClr val="2E75B6"/>
                  </a:solidFill>
                  <a:latin typeface="Franklin Gothic Medium"/>
                </a:rPr>
                <a:t>2022 год</a:t>
              </a:r>
              <a:endParaRPr/>
            </a:p>
            <a:p>
              <a:pPr algn="ctr">
                <a:defRPr/>
              </a:pPr>
              <a:r>
                <a:rPr lang="ru-RU" sz="1200" b="1" i="0" u="none" strike="noStrike" cap="none" spc="0">
                  <a:solidFill>
                    <a:schemeClr val="tx2"/>
                  </a:solidFill>
                  <a:latin typeface="Franklin Gothic Medium"/>
                  <a:ea typeface="Franklin Gothic Medium"/>
                  <a:cs typeface="Franklin Gothic Medium"/>
                </a:rPr>
                <a:t>38</a:t>
              </a:r>
              <a:r>
                <a:rPr lang="ru-RU" sz="1200" b="1" i="0" u="none" strike="noStrike" cap="none" spc="0">
                  <a:solidFill>
                    <a:schemeClr val="tx2"/>
                  </a:solidFill>
                  <a:latin typeface="Franklin Gothic Medium"/>
                  <a:ea typeface="Franklin Gothic Medium"/>
                  <a:cs typeface="Franklin Gothic Medium"/>
                </a:rPr>
                <a:t> (факт)</a:t>
              </a:r>
              <a:endParaRPr/>
            </a:p>
          </p:txBody>
        </p:sp>
      </p:grpSp>
      <p:grpSp>
        <p:nvGrpSpPr>
          <p:cNvPr id="259091628" name="Группа 98"/>
          <p:cNvGrpSpPr/>
          <p:nvPr/>
        </p:nvGrpSpPr>
        <p:grpSpPr bwMode="auto">
          <a:xfrm flipH="0" flipV="0">
            <a:off x="332484" y="5149305"/>
            <a:ext cx="3699236" cy="1595617"/>
            <a:chOff x="0" y="0"/>
            <a:chExt cx="3699236" cy="1595617"/>
          </a:xfrm>
        </p:grpSpPr>
        <p:sp>
          <p:nvSpPr>
            <p:cNvPr id="1991378854" name="Скругленный прямоугольник 99"/>
            <p:cNvSpPr/>
            <p:nvPr/>
          </p:nvSpPr>
          <p:spPr bwMode="auto">
            <a:xfrm>
              <a:off x="0" y="31973"/>
              <a:ext cx="3671996" cy="1563644"/>
            </a:xfrm>
            <a:prstGeom prst="roundRect">
              <a:avLst>
                <a:gd name="adj" fmla="val 0"/>
              </a:avLst>
            </a:prstGeom>
            <a:solidFill>
              <a:schemeClr val="lt1">
                <a:alpha val="71000"/>
              </a:schemeClr>
            </a:solidFill>
            <a:ln w="12700">
              <a:solidFill>
                <a:srgbClr val="00B0F0"/>
              </a:solidFill>
            </a:ln>
            <a:effec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>
                <a:solidFill>
                  <a:prstClr val="black"/>
                </a:solidFill>
                <a:latin typeface="Franklin Gothic Medium"/>
              </a:endParaRPr>
            </a:p>
          </p:txBody>
        </p:sp>
        <p:sp>
          <p:nvSpPr>
            <p:cNvPr id="580270499" name="Прямоугольник 100"/>
            <p:cNvSpPr/>
            <p:nvPr/>
          </p:nvSpPr>
          <p:spPr bwMode="auto">
            <a:xfrm>
              <a:off x="2548359" y="590616"/>
              <a:ext cx="894151" cy="457559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1000">
                  <a:solidFill>
                    <a:srgbClr val="00B050"/>
                  </a:solidFill>
                  <a:latin typeface="Franklin Gothic Medium"/>
                </a:rPr>
                <a:t> </a:t>
              </a:r>
              <a:r>
                <a:rPr lang="ru-RU" sz="1200">
                  <a:solidFill>
                    <a:srgbClr val="00B050"/>
                  </a:solidFill>
                  <a:latin typeface="Franklin Gothic Medium"/>
                </a:rPr>
                <a:t>2024 год</a:t>
              </a:r>
              <a:endParaRPr/>
            </a:p>
            <a:p>
              <a:pPr algn="ctr">
                <a:defRPr/>
              </a:pPr>
              <a:r>
                <a:rPr lang="ru-RU" sz="1200">
                  <a:solidFill>
                    <a:schemeClr val="tx2"/>
                  </a:solidFill>
                  <a:latin typeface="Franklin Gothic Medium"/>
                </a:rPr>
                <a:t>540 (план)</a:t>
              </a:r>
              <a:endParaRPr/>
            </a:p>
          </p:txBody>
        </p:sp>
        <p:sp>
          <p:nvSpPr>
            <p:cNvPr id="2074488645" name="Прямоугольник 101"/>
            <p:cNvSpPr/>
            <p:nvPr/>
          </p:nvSpPr>
          <p:spPr bwMode="auto">
            <a:xfrm>
              <a:off x="26519" y="0"/>
              <a:ext cx="3672716" cy="762359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>
                <a:defRPr sz="1850" b="0" i="0" u="none" strike="noStrike" spc="0">
                  <a:solidFill>
                    <a:prstClr val="black"/>
                  </a:solidFill>
                  <a:latin typeface="+mn-lt"/>
                  <a:ea typeface="+mn-ea"/>
                  <a:cs typeface="+mn-cs"/>
                </a:defRPr>
              </a:pPr>
              <a:r>
                <a:rPr lang="ru-RU" sz="1100">
                  <a:solidFill>
                    <a:schemeClr val="tx2"/>
                  </a:solidFill>
                  <a:latin typeface="Franklin Gothic Medium"/>
                  <a:cs typeface="Times New Roman"/>
                </a:rPr>
                <a:t>Снижение числа пострадавших при несчастных случаях на производстве с утратой трудоспособности на 1 рабочий день и более и со смертельным исходом, человек</a:t>
              </a:r>
              <a:endParaRPr/>
            </a:p>
          </p:txBody>
        </p:sp>
        <p:sp>
          <p:nvSpPr>
            <p:cNvPr id="382772376" name="Прямоугольник 102"/>
            <p:cNvSpPr/>
            <p:nvPr/>
          </p:nvSpPr>
          <p:spPr bwMode="auto">
            <a:xfrm>
              <a:off x="275495" y="1031511"/>
              <a:ext cx="892711" cy="457559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1200">
                  <a:solidFill>
                    <a:prstClr val="black"/>
                  </a:solidFill>
                  <a:latin typeface="Franklin Gothic Medium"/>
                </a:rPr>
                <a:t>2025 год</a:t>
              </a:r>
              <a:endParaRPr/>
            </a:p>
            <a:p>
              <a:pPr algn="ctr">
                <a:defRPr/>
              </a:pPr>
              <a:r>
                <a:rPr lang="ru-RU" sz="1200">
                  <a:solidFill>
                    <a:schemeClr val="tx2"/>
                  </a:solidFill>
                  <a:latin typeface="Franklin Gothic Medium"/>
                </a:rPr>
                <a:t>535 (план)</a:t>
              </a:r>
              <a:endParaRPr/>
            </a:p>
          </p:txBody>
        </p:sp>
        <p:sp>
          <p:nvSpPr>
            <p:cNvPr id="1624632621" name="Прямоугольник 103"/>
            <p:cNvSpPr/>
            <p:nvPr/>
          </p:nvSpPr>
          <p:spPr bwMode="auto">
            <a:xfrm>
              <a:off x="2570740" y="1032259"/>
              <a:ext cx="892711" cy="457559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1200">
                  <a:solidFill>
                    <a:prstClr val="black"/>
                  </a:solidFill>
                  <a:latin typeface="Franklin Gothic Medium"/>
                </a:rPr>
                <a:t>2030 год</a:t>
              </a:r>
              <a:endParaRPr/>
            </a:p>
            <a:p>
              <a:pPr algn="ctr">
                <a:defRPr/>
              </a:pPr>
              <a:r>
                <a:rPr lang="ru-RU" sz="1200">
                  <a:solidFill>
                    <a:schemeClr val="tx2"/>
                  </a:solidFill>
                  <a:latin typeface="Franklin Gothic Medium"/>
                </a:rPr>
                <a:t>510 (план) </a:t>
              </a:r>
              <a:endParaRPr sz="1200">
                <a:solidFill>
                  <a:schemeClr val="tx2"/>
                </a:solidFill>
                <a:latin typeface="Franklin Gothic Medium"/>
              </a:endParaRPr>
            </a:p>
          </p:txBody>
        </p:sp>
      </p:grpSp>
      <p:sp>
        <p:nvSpPr>
          <p:cNvPr id="482699815" name="Прямоугольник 19"/>
          <p:cNvSpPr/>
          <p:nvPr/>
        </p:nvSpPr>
        <p:spPr bwMode="auto">
          <a:xfrm>
            <a:off x="4822164" y="1028486"/>
            <a:ext cx="3863824" cy="369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36000">
            <a:spAutoFit/>
          </a:bodyPr>
          <a:lstStyle/>
          <a:p>
            <a:pPr>
              <a:spcAft>
                <a:spcPts val="599"/>
              </a:spcAft>
              <a:defRPr/>
            </a:pPr>
            <a:r>
              <a:rPr lang="ru-RU" b="1">
                <a:solidFill>
                  <a:schemeClr val="accent5">
                    <a:lumMod val="75000"/>
                  </a:schemeClr>
                </a:solidFill>
                <a:latin typeface="Franklin Gothic Medium"/>
                <a:ea typeface="Vida 32 Pro"/>
                <a:cs typeface="Times New Roman"/>
              </a:rPr>
              <a:t>Социальный эффект для граждан</a:t>
            </a:r>
            <a:endParaRPr/>
          </a:p>
        </p:txBody>
      </p:sp>
      <p:pic>
        <p:nvPicPr>
          <p:cNvPr id="622191949" name="Picture 2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2037550" y="2363311"/>
            <a:ext cx="402274" cy="408897"/>
          </a:xfrm>
          <a:prstGeom prst="rect">
            <a:avLst/>
          </a:prstGeom>
          <a:noFill/>
          <a:ln>
            <a:noFill/>
          </a:ln>
          <a:effectLst/>
        </p:spPr>
      </p:pic>
      <p:cxnSp>
        <p:nvCxnSpPr>
          <p:cNvPr id="1790765655" name="Прямая со стрелкой 108"/>
          <p:cNvCxnSpPr>
            <a:cxnSpLocks/>
          </p:cNvCxnSpPr>
          <p:nvPr/>
        </p:nvCxnSpPr>
        <p:spPr bwMode="auto">
          <a:xfrm flipH="0" flipV="0">
            <a:off x="4434024" y="1028485"/>
            <a:ext cx="45720" cy="5716440"/>
          </a:xfrm>
          <a:prstGeom prst="straightConnector1">
            <a:avLst/>
          </a:prstGeom>
          <a:ln w="19050">
            <a:solidFill>
              <a:schemeClr val="accent1">
                <a:lumMod val="75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384773" name="Прямая со стрелкой 109"/>
          <p:cNvCxnSpPr>
            <a:cxnSpLocks/>
          </p:cNvCxnSpPr>
          <p:nvPr/>
        </p:nvCxnSpPr>
        <p:spPr bwMode="auto">
          <a:xfrm flipH="0" flipV="1">
            <a:off x="392112" y="1402572"/>
            <a:ext cx="8411498" cy="45720"/>
          </a:xfrm>
          <a:prstGeom prst="straightConnector1">
            <a:avLst/>
          </a:prstGeom>
          <a:ln w="19050">
            <a:solidFill>
              <a:schemeClr val="accent1">
                <a:lumMod val="75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8158513" name="Прямоугольник 110"/>
          <p:cNvSpPr/>
          <p:nvPr/>
        </p:nvSpPr>
        <p:spPr bwMode="auto">
          <a:xfrm>
            <a:off x="4822164" y="1564258"/>
            <a:ext cx="3658259" cy="162000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spcBef>
                <a:spcPts val="299"/>
              </a:spcBef>
              <a:buFont typeface="Wingdings"/>
              <a:buChar char="ü"/>
              <a:defRPr/>
            </a:pPr>
            <a:r>
              <a:rPr lang="ru-RU" sz="1200">
                <a:solidFill>
                  <a:schemeClr val="tx2"/>
                </a:solidFill>
                <a:latin typeface="Franklin Gothic Medium"/>
              </a:rPr>
              <a:t>повышение работоспособности гражданина; </a:t>
            </a:r>
            <a:endParaRPr/>
          </a:p>
          <a:p>
            <a:pPr marL="285750" indent="-285750">
              <a:spcBef>
                <a:spcPts val="299"/>
              </a:spcBef>
              <a:buFont typeface="Wingdings"/>
              <a:buChar char="ü"/>
              <a:defRPr/>
            </a:pPr>
            <a:r>
              <a:rPr lang="ru-RU" sz="1200">
                <a:solidFill>
                  <a:schemeClr val="tx2"/>
                </a:solidFill>
                <a:latin typeface="Franklin Gothic Medium"/>
              </a:rPr>
              <a:t>снижение частоты заболеваемости;</a:t>
            </a:r>
            <a:endParaRPr/>
          </a:p>
          <a:p>
            <a:pPr marL="285750" indent="-285750">
              <a:spcBef>
                <a:spcPts val="299"/>
              </a:spcBef>
              <a:buFont typeface="Wingdings"/>
              <a:buChar char="ü"/>
              <a:defRPr/>
            </a:pPr>
            <a:r>
              <a:rPr lang="ru-RU" sz="1200">
                <a:solidFill>
                  <a:schemeClr val="tx2"/>
                </a:solidFill>
                <a:latin typeface="Franklin Gothic Medium"/>
              </a:rPr>
              <a:t>повышение престижа профессии;</a:t>
            </a:r>
            <a:endParaRPr/>
          </a:p>
          <a:p>
            <a:pPr marL="285750" indent="-285750">
              <a:spcBef>
                <a:spcPts val="299"/>
              </a:spcBef>
              <a:buFont typeface="Wingdings"/>
              <a:buChar char="ü"/>
              <a:defRPr/>
            </a:pPr>
            <a:r>
              <a:rPr lang="ru-RU" sz="1200">
                <a:solidFill>
                  <a:schemeClr val="tx2"/>
                </a:solidFill>
                <a:latin typeface="Franklin Gothic Medium"/>
              </a:rPr>
              <a:t>снижение рисков получения профессиональных заболеваний</a:t>
            </a:r>
            <a:endParaRPr/>
          </a:p>
        </p:txBody>
      </p:sp>
      <p:sp>
        <p:nvSpPr>
          <p:cNvPr id="696286806" name="Прямоугольник 111"/>
          <p:cNvSpPr/>
          <p:nvPr/>
        </p:nvSpPr>
        <p:spPr bwMode="auto">
          <a:xfrm>
            <a:off x="4824335" y="3295017"/>
            <a:ext cx="3656088" cy="162000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ts val="299"/>
              </a:spcBef>
              <a:defRPr/>
            </a:pPr>
            <a:r>
              <a:rPr lang="ru-RU" sz="1200">
                <a:solidFill>
                  <a:schemeClr val="tx2"/>
                </a:solidFill>
                <a:latin typeface="Franklin Gothic Medium"/>
              </a:rPr>
              <a:t>сохранение:</a:t>
            </a:r>
            <a:endParaRPr/>
          </a:p>
          <a:p>
            <a:pPr marL="285750" indent="-285750">
              <a:spcBef>
                <a:spcPts val="299"/>
              </a:spcBef>
              <a:buFont typeface="Wingdings"/>
              <a:buChar char="ü"/>
              <a:defRPr/>
            </a:pPr>
            <a:r>
              <a:rPr lang="ru-RU" sz="1200">
                <a:solidFill>
                  <a:schemeClr val="tx2"/>
                </a:solidFill>
                <a:latin typeface="Franklin Gothic Medium"/>
              </a:rPr>
              <a:t>трудоспособности; </a:t>
            </a:r>
            <a:endParaRPr/>
          </a:p>
          <a:p>
            <a:pPr marL="285750" indent="-285750">
              <a:spcBef>
                <a:spcPts val="299"/>
              </a:spcBef>
              <a:buFont typeface="Wingdings"/>
              <a:buChar char="ü"/>
              <a:defRPr/>
            </a:pPr>
            <a:r>
              <a:rPr lang="ru-RU" sz="1200">
                <a:solidFill>
                  <a:schemeClr val="tx2"/>
                </a:solidFill>
                <a:latin typeface="Franklin Gothic Medium"/>
              </a:rPr>
              <a:t>заработной платы;</a:t>
            </a:r>
            <a:endParaRPr/>
          </a:p>
          <a:p>
            <a:pPr marL="285750" indent="-285750">
              <a:spcBef>
                <a:spcPts val="299"/>
              </a:spcBef>
              <a:buFont typeface="Wingdings"/>
              <a:buChar char="ü"/>
              <a:defRPr/>
            </a:pPr>
            <a:r>
              <a:rPr lang="ru-RU" sz="1200">
                <a:solidFill>
                  <a:schemeClr val="tx2"/>
                </a:solidFill>
                <a:latin typeface="Franklin Gothic Medium"/>
              </a:rPr>
              <a:t>социальных гарантий; </a:t>
            </a:r>
            <a:endParaRPr/>
          </a:p>
          <a:p>
            <a:pPr marL="285750" indent="-285750">
              <a:spcBef>
                <a:spcPts val="299"/>
              </a:spcBef>
              <a:buFont typeface="Wingdings"/>
              <a:buChar char="ü"/>
              <a:defRPr/>
            </a:pPr>
            <a:r>
              <a:rPr lang="ru-RU" sz="1200">
                <a:solidFill>
                  <a:schemeClr val="tx2"/>
                </a:solidFill>
                <a:latin typeface="Franklin Gothic Medium"/>
              </a:rPr>
              <a:t>достигнутого социального статуса </a:t>
            </a:r>
            <a:endParaRPr/>
          </a:p>
        </p:txBody>
      </p:sp>
      <p:sp>
        <p:nvSpPr>
          <p:cNvPr id="1084874572" name="Прямоугольник 118"/>
          <p:cNvSpPr/>
          <p:nvPr/>
        </p:nvSpPr>
        <p:spPr bwMode="auto">
          <a:xfrm flipH="0" flipV="0">
            <a:off x="4822164" y="5190624"/>
            <a:ext cx="3656088" cy="1554300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>
              <a:spcBef>
                <a:spcPts val="299"/>
              </a:spcBef>
              <a:buFont typeface="Wingdings"/>
              <a:buChar char="ü"/>
              <a:defRPr/>
            </a:pPr>
            <a:r>
              <a:rPr lang="ru-RU" sz="1200">
                <a:solidFill>
                  <a:schemeClr val="tx2"/>
                </a:solidFill>
                <a:latin typeface="Franklin Gothic Medium"/>
              </a:rPr>
              <a:t>сохранение здоровья работника;</a:t>
            </a:r>
            <a:endParaRPr/>
          </a:p>
          <a:p>
            <a:pPr marL="171450" indent="-171450">
              <a:spcBef>
                <a:spcPts val="299"/>
              </a:spcBef>
              <a:buFont typeface="Wingdings"/>
              <a:buChar char="ü"/>
              <a:defRPr/>
            </a:pPr>
            <a:r>
              <a:rPr lang="ru-RU" sz="1200">
                <a:solidFill>
                  <a:schemeClr val="tx2"/>
                </a:solidFill>
                <a:latin typeface="Franklin Gothic Medium"/>
              </a:rPr>
              <a:t>снижение смертности на производстве;</a:t>
            </a:r>
            <a:endParaRPr/>
          </a:p>
          <a:p>
            <a:pPr marL="171450" indent="-171450">
              <a:spcBef>
                <a:spcPts val="299"/>
              </a:spcBef>
              <a:buFont typeface="Wingdings"/>
              <a:buChar char="ü"/>
              <a:defRPr/>
            </a:pPr>
            <a:r>
              <a:rPr lang="ru-RU" sz="1200">
                <a:solidFill>
                  <a:schemeClr val="tx2"/>
                </a:solidFill>
                <a:latin typeface="Franklin Gothic Medium"/>
              </a:rPr>
              <a:t>сохранение уровня благосостояния семьи;</a:t>
            </a:r>
            <a:endParaRPr/>
          </a:p>
          <a:p>
            <a:pPr marL="171450" indent="-171450">
              <a:spcBef>
                <a:spcPts val="299"/>
              </a:spcBef>
              <a:buFont typeface="Wingdings"/>
              <a:buChar char="ü"/>
              <a:defRPr/>
            </a:pPr>
            <a:r>
              <a:rPr lang="ru-RU" sz="1200">
                <a:solidFill>
                  <a:schemeClr val="tx2"/>
                </a:solidFill>
                <a:latin typeface="Franklin Gothic Medium"/>
              </a:rPr>
              <a:t>уменьшение количества случаев получения инвалидности </a:t>
            </a:r>
            <a:endParaRPr/>
          </a:p>
        </p:txBody>
      </p:sp>
      <p:pic>
        <p:nvPicPr>
          <p:cNvPr id="2130118455" name="Picture 2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2085625" y="4154593"/>
            <a:ext cx="402274" cy="408897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789839055" name="Picture 2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1993871" y="6017538"/>
            <a:ext cx="402274" cy="408897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49196925" name="Прямоугольник 97"/>
          <p:cNvSpPr/>
          <p:nvPr/>
        </p:nvSpPr>
        <p:spPr bwMode="auto">
          <a:xfrm>
            <a:off x="613234" y="5764424"/>
            <a:ext cx="895577" cy="457559"/>
          </a:xfrm>
          <a:prstGeom prst="rect">
            <a:avLst/>
          </a:prstGeom>
          <a:grp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1200">
                <a:solidFill>
                  <a:srgbClr val="2E75B6"/>
                </a:solidFill>
                <a:latin typeface="Franklin Gothic Medium"/>
              </a:rPr>
              <a:t>2022 год</a:t>
            </a:r>
            <a:endParaRPr/>
          </a:p>
          <a:p>
            <a:pPr algn="ctr">
              <a:defRPr/>
            </a:pPr>
            <a:r>
              <a:rPr lang="ru-RU" sz="1200" b="1" i="0" u="none" strike="noStrike" cap="none" spc="0">
                <a:solidFill>
                  <a:schemeClr val="tx2"/>
                </a:solidFill>
                <a:latin typeface="Franklin Gothic Medium"/>
                <a:ea typeface="Franklin Gothic Medium"/>
                <a:cs typeface="Franklin Gothic Medium"/>
              </a:rPr>
              <a:t>545</a:t>
            </a:r>
            <a:r>
              <a:rPr lang="ru-RU" sz="1200" b="1" i="0" u="none" strike="noStrike" cap="none" spc="0">
                <a:solidFill>
                  <a:schemeClr val="tx2"/>
                </a:solidFill>
                <a:latin typeface="Franklin Gothic Medium"/>
                <a:ea typeface="Franklin Gothic Medium"/>
                <a:cs typeface="Franklin Gothic Medium"/>
              </a:rPr>
              <a:t> (факт)</a:t>
            </a:r>
            <a:endParaRPr/>
          </a:p>
        </p:txBody>
      </p:sp>
      <p:sp>
        <p:nvSpPr>
          <p:cNvPr id="160926424" name="Прямоугольник 19"/>
          <p:cNvSpPr/>
          <p:nvPr/>
        </p:nvSpPr>
        <p:spPr bwMode="auto">
          <a:xfrm rot="0" flipH="0" flipV="0">
            <a:off x="846219" y="1016963"/>
            <a:ext cx="2490386" cy="369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72000" rIns="72000">
            <a:spAutoFit/>
          </a:bodyPr>
          <a:lstStyle/>
          <a:p>
            <a:pPr algn="ctr">
              <a:defRPr/>
            </a:pPr>
            <a:r>
              <a:rPr lang="ru-RU" b="1">
                <a:solidFill>
                  <a:schemeClr val="accent5">
                    <a:lumMod val="75000"/>
                  </a:schemeClr>
                </a:solidFill>
                <a:latin typeface="Franklin Gothic Medium"/>
                <a:cs typeface="Times New Roman"/>
              </a:rPr>
              <a:t>Основные результаты</a:t>
            </a:r>
            <a:endParaRPr/>
          </a:p>
        </p:txBody>
      </p:sp>
      <p:pic>
        <p:nvPicPr>
          <p:cNvPr id="1045896147" name="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 flipH="0" flipV="0">
            <a:off x="392112" y="1016964"/>
            <a:ext cx="394123" cy="39412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MasterSp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35" name="Группа 34"/>
          <p:cNvGrpSpPr/>
          <p:nvPr/>
        </p:nvGrpSpPr>
        <p:grpSpPr bwMode="auto">
          <a:xfrm>
            <a:off x="0" y="730938"/>
            <a:ext cx="9144000" cy="92339"/>
            <a:chOff x="947651" y="2754884"/>
            <a:chExt cx="7257566" cy="89285"/>
          </a:xfrm>
        </p:grpSpPr>
        <p:sp>
          <p:nvSpPr>
            <p:cNvPr id="36" name="Прямоугольник 35"/>
            <p:cNvSpPr/>
            <p:nvPr/>
          </p:nvSpPr>
          <p:spPr bwMode="auto">
            <a:xfrm>
              <a:off x="947651" y="2754884"/>
              <a:ext cx="7257565" cy="52157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7" name="Прямоугольник 36"/>
            <p:cNvSpPr/>
            <p:nvPr/>
          </p:nvSpPr>
          <p:spPr bwMode="auto">
            <a:xfrm flipV="1">
              <a:off x="947651" y="2798450"/>
              <a:ext cx="7257566" cy="45719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13" name="Номер слайда 2"/>
          <p:cNvSpPr>
            <a:spLocks noGrp="1"/>
          </p:cNvSpPr>
          <p:nvPr>
            <p:ph type="sldNum" sz="quarter" idx="12"/>
          </p:nvPr>
        </p:nvSpPr>
        <p:spPr bwMode="auto">
          <a:xfrm>
            <a:off x="6457950" y="6356353"/>
            <a:ext cx="2057400" cy="365125"/>
          </a:xfrm>
        </p:spPr>
        <p:txBody>
          <a:bodyPr/>
          <a:lstStyle/>
          <a:p>
            <a:pPr>
              <a:defRPr/>
            </a:pPr>
            <a:r>
              <a:rPr lang="ru-RU">
                <a:solidFill>
                  <a:prstClr val="black">
                    <a:tint val="75000"/>
                  </a:prstClr>
                </a:solidFill>
              </a:rPr>
              <a:t>2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 bwMode="auto">
          <a:xfrm>
            <a:off x="179387" y="1132511"/>
            <a:ext cx="8711519" cy="5487483"/>
            <a:chOff x="0" y="0"/>
            <a:chExt cx="8711519" cy="5487483"/>
          </a:xfrm>
        </p:grpSpPr>
        <p:sp>
          <p:nvSpPr>
            <p:cNvPr id="25" name="Прямоугольник 24"/>
            <p:cNvSpPr/>
            <p:nvPr/>
          </p:nvSpPr>
          <p:spPr bwMode="auto">
            <a:xfrm flipH="0" flipV="0">
              <a:off x="0" y="1131178"/>
              <a:ext cx="2129837" cy="783477"/>
            </a:xfrm>
            <a:prstGeom prst="rect">
              <a:avLst/>
            </a:prstGeom>
            <a:solidFill>
              <a:schemeClr val="bg1">
                <a:lumMod val="85000"/>
                <a:alpha val="15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defRPr/>
              </a:pPr>
              <a:r>
                <a:rPr lang="ru-RU">
                  <a:solidFill>
                    <a:srgbClr val="002060"/>
                  </a:solidFill>
                  <a:latin typeface="Franklin Gothic Medium"/>
                  <a:cs typeface="Times New Roman"/>
                </a:rPr>
                <a:t>Ответственный исполнитель:</a:t>
              </a: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3" name="Прямоугольник 22"/>
            <p:cNvSpPr/>
            <p:nvPr/>
          </p:nvSpPr>
          <p:spPr bwMode="auto">
            <a:xfrm flipH="0" flipV="0">
              <a:off x="0" y="82257"/>
              <a:ext cx="2139681" cy="758813"/>
            </a:xfrm>
            <a:prstGeom prst="rect">
              <a:avLst/>
            </a:prstGeom>
            <a:solidFill>
              <a:schemeClr val="bg1">
                <a:lumMod val="85000"/>
                <a:alpha val="15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defRPr/>
              </a:pPr>
              <a:r>
                <a:rPr lang="ru-RU">
                  <a:solidFill>
                    <a:srgbClr val="002060"/>
                  </a:solidFill>
                  <a:latin typeface="Franklin Gothic Medium"/>
                  <a:cs typeface="Times New Roman"/>
                </a:rPr>
                <a:t>Куратор:</a:t>
              </a: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9" name="Прямоугольник 18"/>
            <p:cNvSpPr/>
            <p:nvPr/>
          </p:nvSpPr>
          <p:spPr bwMode="auto">
            <a:xfrm>
              <a:off x="2139681" y="0"/>
              <a:ext cx="6571838" cy="923330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just">
                <a:defRPr/>
              </a:pPr>
              <a:r>
                <a:rPr lang="ru-RU">
                  <a:solidFill>
                    <a:srgbClr val="002060"/>
                  </a:solidFill>
                  <a:latin typeface="Franklin Gothic Medium"/>
                  <a:cs typeface="Times New Roman"/>
                </a:rPr>
                <a:t>Первый заместитель Губернатора </a:t>
              </a:r>
              <a:r>
                <a:rPr lang="ru-RU">
                  <a:solidFill>
                    <a:srgbClr val="203864"/>
                  </a:solidFill>
                  <a:latin typeface="Franklin Gothic Medium"/>
                  <a:cs typeface="Times New Roman"/>
                </a:rPr>
                <a:t>Ханты-Мансийского автономного округа – Югры </a:t>
              </a:r>
              <a:endParaRPr/>
            </a:p>
            <a:p>
              <a:pPr algn="just">
                <a:defRPr/>
              </a:pPr>
              <a:r>
                <a:rPr lang="ru-RU">
                  <a:solidFill>
                    <a:srgbClr val="002060"/>
                  </a:solidFill>
                  <a:latin typeface="Franklin Gothic Medium"/>
                  <a:cs typeface="Times New Roman"/>
                </a:rPr>
                <a:t>Забозлаев Алексей Геннадиевич</a:t>
              </a:r>
              <a:endParaRPr/>
            </a:p>
          </p:txBody>
        </p:sp>
        <p:sp>
          <p:nvSpPr>
            <p:cNvPr id="20" name="Прямоугольник 19"/>
            <p:cNvSpPr/>
            <p:nvPr/>
          </p:nvSpPr>
          <p:spPr bwMode="auto">
            <a:xfrm>
              <a:off x="2129837" y="991325"/>
              <a:ext cx="6581682" cy="923330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just">
                <a:defRPr/>
              </a:pPr>
              <a:r>
                <a:rPr lang="ru-RU">
                  <a:solidFill>
                    <a:srgbClr val="002060"/>
                  </a:solidFill>
                  <a:latin typeface="Franklin Gothic Medium"/>
                  <a:cs typeface="Times New Roman"/>
                </a:rPr>
                <a:t>Директор Департамента труда и занятости населения </a:t>
              </a:r>
              <a:r>
                <a:rPr lang="ru-RU">
                  <a:solidFill>
                    <a:srgbClr val="203864"/>
                  </a:solidFill>
                  <a:latin typeface="Franklin Gothic Medium"/>
                  <a:cs typeface="Times New Roman"/>
                </a:rPr>
                <a:t>Ханты-Мансийского</a:t>
              </a:r>
              <a:r>
                <a:rPr lang="ru-RU">
                  <a:solidFill>
                    <a:srgbClr val="002060"/>
                  </a:solidFill>
                  <a:latin typeface="Franklin Gothic Medium"/>
                  <a:cs typeface="Times New Roman"/>
                </a:rPr>
                <a:t> автономного округа – Югры</a:t>
              </a:r>
              <a:endParaRPr/>
            </a:p>
            <a:p>
              <a:pPr algn="just">
                <a:defRPr/>
              </a:pPr>
              <a:r>
                <a:rPr lang="ru-RU">
                  <a:solidFill>
                    <a:srgbClr val="002060"/>
                  </a:solidFill>
                  <a:latin typeface="Franklin Gothic Medium"/>
                  <a:cs typeface="Times New Roman"/>
                </a:rPr>
                <a:t>Белкин Роман Михайлович</a:t>
              </a:r>
              <a:endParaRPr lang="ru-RU" i="1">
                <a:solidFill>
                  <a:schemeClr val="accent1"/>
                </a:solidFill>
                <a:latin typeface="Franklin Gothic Medium"/>
                <a:cs typeface="Times New Roman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 bwMode="auto">
            <a:xfrm flipH="0" flipV="0">
              <a:off x="0" y="2136150"/>
              <a:ext cx="2129837" cy="1355344"/>
            </a:xfrm>
            <a:prstGeom prst="rect">
              <a:avLst/>
            </a:prstGeom>
            <a:solidFill>
              <a:schemeClr val="bg1">
                <a:lumMod val="85000"/>
                <a:alpha val="15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defRPr/>
              </a:pPr>
              <a:r>
                <a:rPr lang="ru-RU" b="1">
                  <a:solidFill>
                    <a:srgbClr val="002060"/>
                  </a:solidFill>
                  <a:latin typeface="Franklin Gothic Book"/>
                  <a:cs typeface="Times New Roman"/>
                </a:rPr>
                <a:t>Соисполнители:</a:t>
              </a:r>
              <a:endParaRPr/>
            </a:p>
          </p:txBody>
        </p:sp>
        <p:sp>
          <p:nvSpPr>
            <p:cNvPr id="15" name="Прямоугольник 14"/>
            <p:cNvSpPr/>
            <p:nvPr/>
          </p:nvSpPr>
          <p:spPr bwMode="auto">
            <a:xfrm>
              <a:off x="2132577" y="2040385"/>
              <a:ext cx="6578942" cy="3447098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just">
                <a:spcBef>
                  <a:spcPts val="600"/>
                </a:spcBef>
                <a:defRPr/>
              </a:pPr>
              <a:r>
                <a:rPr lang="ru-RU">
                  <a:solidFill>
                    <a:srgbClr val="002060"/>
                  </a:solidFill>
                  <a:latin typeface="Franklin Gothic Medium"/>
                  <a:cs typeface="Times New Roman"/>
                </a:rPr>
                <a:t>Департамент информационных технологий и цифрового развития </a:t>
              </a:r>
              <a:r>
                <a:rPr lang="ru-RU">
                  <a:solidFill>
                    <a:srgbClr val="203864"/>
                  </a:solidFill>
                  <a:latin typeface="Franklin Gothic Medium"/>
                  <a:cs typeface="Times New Roman"/>
                </a:rPr>
                <a:t>Ханты-Мансийского</a:t>
              </a:r>
              <a:r>
                <a:rPr lang="ru-RU">
                  <a:solidFill>
                    <a:srgbClr val="FF0000"/>
                  </a:solidFill>
                  <a:latin typeface="Franklin Gothic Medium"/>
                  <a:cs typeface="Times New Roman"/>
                </a:rPr>
                <a:t> </a:t>
              </a:r>
              <a:r>
                <a:rPr lang="ru-RU">
                  <a:solidFill>
                    <a:srgbClr val="002060"/>
                  </a:solidFill>
                  <a:latin typeface="Franklin Gothic Medium"/>
                  <a:cs typeface="Times New Roman"/>
                </a:rPr>
                <a:t>автономного округа – Югры</a:t>
              </a:r>
              <a:endParaRPr/>
            </a:p>
            <a:p>
              <a:pPr algn="just">
                <a:spcBef>
                  <a:spcPts val="600"/>
                </a:spcBef>
                <a:defRPr/>
              </a:pPr>
              <a:r>
                <a:rPr lang="ru-RU">
                  <a:solidFill>
                    <a:srgbClr val="002060"/>
                  </a:solidFill>
                  <a:latin typeface="Franklin Gothic Medium"/>
                  <a:cs typeface="Times New Roman"/>
                </a:rPr>
                <a:t>Департамент здравоохранения </a:t>
              </a:r>
              <a:r>
                <a:rPr lang="ru-RU">
                  <a:solidFill>
                    <a:srgbClr val="203864"/>
                  </a:solidFill>
                  <a:latin typeface="Franklin Gothic Medium"/>
                  <a:cs typeface="Times New Roman"/>
                </a:rPr>
                <a:t>Ханты-Мансийского </a:t>
              </a:r>
              <a:r>
                <a:rPr lang="ru-RU">
                  <a:solidFill>
                    <a:srgbClr val="002060"/>
                  </a:solidFill>
                  <a:latin typeface="Franklin Gothic Medium"/>
                  <a:cs typeface="Times New Roman"/>
                </a:rPr>
                <a:t>автономного округа – Югры</a:t>
              </a:r>
              <a:endParaRPr/>
            </a:p>
            <a:p>
              <a:pPr algn="just">
                <a:spcBef>
                  <a:spcPts val="600"/>
                </a:spcBef>
                <a:defRPr/>
              </a:pPr>
              <a:r>
                <a:rPr lang="ru-RU">
                  <a:solidFill>
                    <a:srgbClr val="002060"/>
                  </a:solidFill>
                  <a:latin typeface="Franklin Gothic Medium"/>
                  <a:cs typeface="Times New Roman"/>
                </a:rPr>
                <a:t>Департамент молодежной политики, гражданских инициатив и внешних связей Ханты-Мансийского автономного округа – Югры</a:t>
              </a:r>
              <a:endParaRPr/>
            </a:p>
            <a:p>
              <a:pPr algn="just">
                <a:spcBef>
                  <a:spcPts val="600"/>
                </a:spcBef>
                <a:defRPr/>
              </a:pPr>
              <a:r>
                <a:rPr lang="ru-RU">
                  <a:solidFill>
                    <a:srgbClr val="002060"/>
                  </a:solidFill>
                  <a:latin typeface="Franklin Gothic Medium"/>
                  <a:cs typeface="Times New Roman"/>
                </a:rPr>
                <a:t>Департамент образования и науки </a:t>
              </a:r>
              <a:r>
                <a:rPr lang="ru-RU">
                  <a:solidFill>
                    <a:srgbClr val="203864"/>
                  </a:solidFill>
                  <a:latin typeface="Franklin Gothic Medium"/>
                  <a:cs typeface="Times New Roman"/>
                </a:rPr>
                <a:t>Ханты-Мансийского</a:t>
              </a:r>
              <a:r>
                <a:rPr lang="ru-RU">
                  <a:solidFill>
                    <a:srgbClr val="002060"/>
                  </a:solidFill>
                  <a:latin typeface="Franklin Gothic Medium"/>
                  <a:cs typeface="Times New Roman"/>
                </a:rPr>
                <a:t> автономного округа – Югры</a:t>
              </a:r>
              <a:endParaRPr/>
            </a:p>
            <a:p>
              <a:pPr algn="just">
                <a:spcBef>
                  <a:spcPts val="600"/>
                </a:spcBef>
                <a:defRPr/>
              </a:pPr>
              <a:r>
                <a:rPr lang="ru-RU">
                  <a:solidFill>
                    <a:srgbClr val="002060"/>
                  </a:solidFill>
                  <a:latin typeface="Franklin Gothic Medium"/>
                  <a:cs typeface="Times New Roman"/>
                </a:rPr>
                <a:t>Департамент социального развития </a:t>
              </a:r>
              <a:r>
                <a:rPr lang="ru-RU">
                  <a:solidFill>
                    <a:srgbClr val="203864"/>
                  </a:solidFill>
                  <a:latin typeface="Franklin Gothic Medium"/>
                  <a:cs typeface="Times New Roman"/>
                </a:rPr>
                <a:t>Ханты-Мансийского</a:t>
              </a:r>
              <a:r>
                <a:rPr lang="ru-RU">
                  <a:solidFill>
                    <a:srgbClr val="002060"/>
                  </a:solidFill>
                  <a:latin typeface="Franklin Gothic Medium"/>
                  <a:cs typeface="Times New Roman"/>
                </a:rPr>
                <a:t> автономного округа – Югры</a:t>
              </a:r>
              <a:endParaRPr/>
            </a:p>
          </p:txBody>
        </p:sp>
      </p:grpSp>
      <p:sp>
        <p:nvSpPr>
          <p:cNvPr id="16" name="Title 1"/>
          <p:cNvSpPr txBox="1"/>
          <p:nvPr/>
        </p:nvSpPr>
        <p:spPr bwMode="auto">
          <a:xfrm flipH="0" flipV="0">
            <a:off x="288422" y="135643"/>
            <a:ext cx="8796736" cy="62126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914400">
              <a:lnSpc>
                <a:spcPct val="90000"/>
              </a:lnSpc>
              <a:spcBef>
                <a:spcPts val="0"/>
              </a:spcBef>
              <a:buNone/>
              <a:defRPr sz="6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ru-RU" sz="2100" b="1">
                <a:solidFill>
                  <a:schemeClr val="accent5">
                    <a:lumMod val="50000"/>
                  </a:schemeClr>
                </a:solidFill>
                <a:latin typeface="Franklin Gothic Medium"/>
              </a:rPr>
              <a:t>Ответственные участники за реализацию государственной программы </a:t>
            </a:r>
            <a:endParaRPr>
              <a:solidFill>
                <a:schemeClr val="accent5">
                  <a:lumMod val="50000"/>
                </a:schemeClr>
              </a:solidFill>
            </a:endParaRPr>
          </a:p>
          <a:p>
            <a:pPr algn="l">
              <a:defRPr/>
            </a:pPr>
            <a:r>
              <a:rPr lang="ru-RU" sz="2100" b="1">
                <a:solidFill>
                  <a:schemeClr val="accent5">
                    <a:lumMod val="50000"/>
                  </a:schemeClr>
                </a:solidFill>
                <a:latin typeface="Franklin Gothic Medium"/>
              </a:rPr>
              <a:t>«Поддержка занятости населения»</a:t>
            </a:r>
            <a:endParaRPr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 bwMode="auto">
          <a:xfrm>
            <a:off x="1289" y="731931"/>
            <a:ext cx="9142711" cy="118682"/>
            <a:chOff x="947651" y="2754884"/>
            <a:chExt cx="7257566" cy="89285"/>
          </a:xfrm>
        </p:grpSpPr>
        <p:sp>
          <p:nvSpPr>
            <p:cNvPr id="7" name="Прямоугольник 6"/>
            <p:cNvSpPr/>
            <p:nvPr/>
          </p:nvSpPr>
          <p:spPr bwMode="auto">
            <a:xfrm>
              <a:off x="947651" y="2754884"/>
              <a:ext cx="7257565" cy="52157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>
                <a:solidFill>
                  <a:prstClr val="white"/>
                </a:solidFill>
                <a:latin typeface="Franklin Gothic Medium"/>
              </a:endParaRPr>
            </a:p>
          </p:txBody>
        </p:sp>
        <p:sp>
          <p:nvSpPr>
            <p:cNvPr id="8" name="Прямоугольник 7"/>
            <p:cNvSpPr/>
            <p:nvPr/>
          </p:nvSpPr>
          <p:spPr bwMode="auto">
            <a:xfrm flipV="1">
              <a:off x="947651" y="2798450"/>
              <a:ext cx="7257566" cy="45719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>
                <a:solidFill>
                  <a:prstClr val="white"/>
                </a:solidFill>
                <a:latin typeface="Franklin Gothic Medium"/>
              </a:endParaRPr>
            </a:p>
          </p:txBody>
        </p:sp>
      </p:grpSp>
      <p:sp>
        <p:nvSpPr>
          <p:cNvPr id="9" name="Title 1"/>
          <p:cNvSpPr txBox="1"/>
          <p:nvPr/>
        </p:nvSpPr>
        <p:spPr bwMode="auto">
          <a:xfrm>
            <a:off x="289943" y="38373"/>
            <a:ext cx="8911171" cy="69906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>
              <a:lnSpc>
                <a:spcPct val="90000"/>
              </a:lnSpc>
              <a:spcBef>
                <a:spcPts val="0"/>
              </a:spcBef>
              <a:buNone/>
              <a:defRPr sz="6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ru-RU" sz="2100" b="1" i="0" u="none" strike="noStrike" cap="none" spc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Финансирование государственной программы «Поддержка занятости населения» на 2024 -2026 годы</a:t>
            </a:r>
            <a:endParaRPr sz="2100" b="1" i="0" u="none" strike="noStrike" cap="none" spc="0">
              <a:solidFill>
                <a:schemeClr val="accent5">
                  <a:lumMod val="50000"/>
                </a:schemeClr>
              </a:solidFill>
              <a:latin typeface="Franklin Gothic Medium"/>
              <a:cs typeface="Franklin Gothic Medium"/>
            </a:endParaRPr>
          </a:p>
        </p:txBody>
      </p:sp>
      <p:graphicFrame>
        <p:nvGraphicFramePr>
          <p:cNvPr id="57" name="Таблица 56"/>
          <p:cNvGraphicFramePr>
            <a:graphicFrameLocks xmlns:a="http://schemas.openxmlformats.org/drawingml/2006/main" noGrp="1"/>
          </p:cNvGraphicFramePr>
          <p:nvPr/>
        </p:nvGraphicFramePr>
        <p:xfrm>
          <a:off x="392112" y="1146435"/>
          <a:ext cx="8539609" cy="2501308"/>
        </p:xfrm>
        <a:graphic>
          <a:graphicData uri="http://schemas.openxmlformats.org/drawingml/2006/table">
            <a:tbl>
              <a:tblPr firstRow="0" firstCol="0" lastRow="0" lastCol="0" bandRow="0" bandCol="0">
                <a:tableStyleId>{BC89EF96-8CEA-46FF-86C4-4CE0E7609802}</a:tableStyleId>
              </a:tblPr>
              <a:tblGrid>
                <a:gridCol w="3913051"/>
                <a:gridCol w="1334959"/>
                <a:gridCol w="1472735"/>
                <a:gridCol w="1472735"/>
              </a:tblGrid>
              <a:tr h="684847">
                <a:tc>
                  <a:txBody>
                    <a:bodyPr/>
                    <a:p>
                      <a:pPr algn="ctr">
                        <a:defRPr/>
                      </a:pPr>
                      <a:endParaRPr lang="ru-RU" sz="1200" b="1" i="0" u="none" strike="noStrike">
                        <a:solidFill>
                          <a:schemeClr val="bg1"/>
                        </a:solidFill>
                        <a:latin typeface="Franklin Gothic Medium"/>
                      </a:endParaRPr>
                    </a:p>
                  </a:txBody>
                  <a:tcPr marL="9525" marR="9525" marT="9525" marB="0" anchor="ctr">
                    <a:lnL w="12700" algn="ctr">
                      <a:noFill/>
                    </a:lnL>
                    <a:lnR w="12700" algn="ctr">
                      <a:solidFill>
                        <a:schemeClr val="bg1"/>
                      </a:solidFill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3B0F4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400" b="0" u="none" strike="noStrike">
                          <a:solidFill>
                            <a:schemeClr val="bg1"/>
                          </a:solidFill>
                          <a:latin typeface="Franklin Gothic Medium"/>
                        </a:rPr>
                        <a:t>2024</a:t>
                      </a:r>
                      <a:endParaRPr sz="1400" b="0" i="0" u="none" strike="noStrike">
                        <a:solidFill>
                          <a:schemeClr val="bg1"/>
                        </a:solidFill>
                        <a:latin typeface="Franklin Gothic Medium"/>
                      </a:endParaRPr>
                    </a:p>
                  </a:txBody>
                  <a:tcPr marL="9525" marR="9525" marT="9525" marB="0" anchor="ctr">
                    <a:lnL w="12700" algn="ctr">
                      <a:solidFill>
                        <a:schemeClr val="bg1"/>
                      </a:solidFill>
                    </a:lnL>
                    <a:lnR w="12700" algn="ctr">
                      <a:solidFill>
                        <a:schemeClr val="bg1"/>
                      </a:solidFill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3B0F4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400" b="0" u="none" strike="noStrike">
                          <a:solidFill>
                            <a:schemeClr val="bg1"/>
                          </a:solidFill>
                          <a:latin typeface="Franklin Gothic Medium"/>
                        </a:rPr>
                        <a:t>2025</a:t>
                      </a:r>
                      <a:endParaRPr sz="1400" b="0" i="0" u="none" strike="noStrike">
                        <a:solidFill>
                          <a:schemeClr val="bg1"/>
                        </a:solidFill>
                        <a:latin typeface="Franklin Gothic Medium"/>
                      </a:endParaRPr>
                    </a:p>
                  </a:txBody>
                  <a:tcPr marL="9525" marR="9525" marT="9525" marB="0" anchor="ctr">
                    <a:lnL w="12700" algn="ctr">
                      <a:solidFill>
                        <a:schemeClr val="bg1"/>
                      </a:solidFill>
                    </a:lnL>
                    <a:lnR w="12700" algn="ctr">
                      <a:solidFill>
                        <a:schemeClr val="bg1"/>
                      </a:solidFill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3B0F4"/>
                    </a:solidFill>
                  </a:tcPr>
                </a:tc>
                <a:tc>
                  <a:txBody>
                    <a:bodyPr/>
                    <a:p>
                      <a:pPr marL="0" marR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sz="1400" b="0" u="none" strike="noStrike">
                        <a:solidFill>
                          <a:schemeClr val="bg1"/>
                        </a:solidFill>
                        <a:latin typeface="Franklin Gothic Medium"/>
                      </a:endParaRPr>
                    </a:p>
                    <a:p>
                      <a:pPr marL="0" marR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u="none" strike="noStrike">
                          <a:solidFill>
                            <a:schemeClr val="bg1"/>
                          </a:solidFill>
                          <a:latin typeface="Franklin Gothic Medium"/>
                        </a:rPr>
                        <a:t>2026</a:t>
                      </a:r>
                      <a:endParaRPr sz="1400" b="0" i="0" u="none" strike="noStrike">
                        <a:solidFill>
                          <a:schemeClr val="bg1"/>
                        </a:solidFill>
                        <a:latin typeface="Franklin Gothic Medium"/>
                      </a:endParaRPr>
                    </a:p>
                    <a:p>
                      <a:pPr algn="ctr">
                        <a:defRPr/>
                      </a:pPr>
                      <a:endParaRPr sz="1400" b="0" i="0" u="none" strike="noStrike">
                        <a:solidFill>
                          <a:schemeClr val="bg1"/>
                        </a:solidFill>
                        <a:latin typeface="Franklin Gothic Medium"/>
                      </a:endParaRPr>
                    </a:p>
                  </a:txBody>
                  <a:tcPr marL="9525" marR="9525" marT="9525" marB="0" anchor="ctr">
                    <a:lnL w="12700" algn="ctr">
                      <a:solidFill>
                        <a:schemeClr val="bg1"/>
                      </a:solidFill>
                    </a:lnL>
                    <a:lnR w="12700" algn="ctr">
                      <a:solidFill>
                        <a:schemeClr val="bg1"/>
                      </a:solidFill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3B0F4"/>
                    </a:solidFill>
                  </a:tcPr>
                </a:tc>
              </a:tr>
              <a:tr h="501151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400" b="1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Franklin Gothic Medium"/>
                        </a:rPr>
                        <a:t>ВСЕГО по программе, </a:t>
                      </a:r>
                      <a:endParaRPr sz="1400"/>
                    </a:p>
                    <a:p>
                      <a:pPr algn="l">
                        <a:defRPr/>
                      </a:pPr>
                      <a:r>
                        <a:rPr lang="ru-RU" sz="1400" b="1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Franklin Gothic Medium"/>
                        </a:rPr>
                        <a:t>тыс. рублей</a:t>
                      </a:r>
                      <a:endParaRPr sz="1400" b="1" i="0" u="none" strike="noStrike">
                        <a:solidFill>
                          <a:schemeClr val="accent5">
                            <a:lumMod val="50000"/>
                          </a:schemeClr>
                        </a:solidFill>
                        <a:latin typeface="Franklin Gothic Medium"/>
                      </a:endParaRPr>
                    </a:p>
                  </a:txBody>
                  <a:tcPr marL="9525" marR="9525" marT="9525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solidFill>
                        <a:srgbClr val="0070C0"/>
                      </a:solidFill>
                    </a:lnB>
                    <a:solidFill>
                      <a:srgbClr val="E9F3FD"/>
                    </a:solidFill>
                  </a:tcPr>
                </a:tc>
                <a:tc>
                  <a:txBody>
                    <a:bodyPr/>
                    <a:p>
                      <a:pPr marL="0" algn="ctr" defTabSz="914400">
                        <a:defRPr/>
                      </a:pPr>
                      <a:r>
                        <a:rPr lang="ru-RU" sz="1400" b="1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Franklin Gothic Medium"/>
                          <a:ea typeface="Arial"/>
                          <a:cs typeface="Arial"/>
                        </a:rPr>
                        <a:t>2 507 966,6</a:t>
                      </a:r>
                      <a:endParaRPr sz="1400" b="1" i="0" u="none" strike="noStrike">
                        <a:solidFill>
                          <a:schemeClr val="accent5">
                            <a:lumMod val="50000"/>
                          </a:schemeClr>
                        </a:solidFill>
                        <a:latin typeface="Franklin Gothic Medium"/>
                        <a:ea typeface="Arial"/>
                        <a:cs typeface="Arial"/>
                      </a:endParaRPr>
                    </a:p>
                  </a:txBody>
                  <a:tcPr marL="9525" marR="9525" marT="9525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solidFill>
                        <a:srgbClr val="0070C0"/>
                      </a:solidFill>
                    </a:lnB>
                    <a:solidFill>
                      <a:srgbClr val="E9F3FD"/>
                    </a:solidFill>
                  </a:tcPr>
                </a:tc>
                <a:tc>
                  <a:txBody>
                    <a:bodyPr/>
                    <a:p>
                      <a:pPr marL="0" algn="ctr" defTabSz="914400">
                        <a:spcAft>
                          <a:spcPts val="0"/>
                        </a:spcAft>
                        <a:defRPr/>
                      </a:pPr>
                      <a:r>
                        <a:rPr lang="ru-RU" sz="1400" b="1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Franklin Gothic Medium"/>
                          <a:ea typeface="Arial"/>
                          <a:cs typeface="Arial"/>
                        </a:rPr>
                        <a:t>2 631 599,7</a:t>
                      </a:r>
                      <a:endParaRPr sz="1400" b="1" i="0" u="none" strike="noStrike">
                        <a:solidFill>
                          <a:schemeClr val="accent5">
                            <a:lumMod val="50000"/>
                          </a:schemeClr>
                        </a:solidFill>
                        <a:latin typeface="Franklin Gothic Medium"/>
                        <a:ea typeface="Arial"/>
                        <a:cs typeface="Arial"/>
                      </a:endParaRPr>
                    </a:p>
                  </a:txBody>
                  <a:tcPr marL="68580" marR="6858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solidFill>
                        <a:srgbClr val="0070C0"/>
                      </a:solidFill>
                    </a:lnB>
                    <a:solidFill>
                      <a:srgbClr val="E9F3FD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400" b="1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Franklin Gothic Medium"/>
                        </a:rPr>
                        <a:t>2 681 409,2</a:t>
                      </a:r>
                      <a:endParaRPr sz="1400" b="1" i="0" u="none" strike="noStrike">
                        <a:solidFill>
                          <a:schemeClr val="accent5">
                            <a:lumMod val="50000"/>
                          </a:schemeClr>
                        </a:solidFill>
                        <a:latin typeface="Franklin Gothic Medium"/>
                      </a:endParaRPr>
                    </a:p>
                  </a:txBody>
                  <a:tcPr marL="9525" marR="9525" marT="9525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solidFill>
                        <a:srgbClr val="0070C0"/>
                      </a:solidFill>
                    </a:lnB>
                    <a:solidFill>
                      <a:srgbClr val="E9F3FD"/>
                    </a:solidFill>
                  </a:tcPr>
                </a:tc>
              </a:tr>
              <a:tr h="462096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3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Franklin Gothic Medium"/>
                          <a:ea typeface="+mn-ea"/>
                          <a:cs typeface="+mn-cs"/>
                        </a:rPr>
                        <a:t>федеральный бюджет </a:t>
                      </a:r>
                      <a:endParaRPr sz="1300" b="0" i="0" u="none" strike="noStrike">
                        <a:solidFill>
                          <a:schemeClr val="accent5">
                            <a:lumMod val="50000"/>
                          </a:schemeClr>
                        </a:solidFill>
                        <a:latin typeface="Franklin Gothic Medium"/>
                      </a:endParaRPr>
                    </a:p>
                  </a:txBody>
                  <a:tcPr marL="9525" marR="9525" marT="9525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solidFill>
                        <a:srgbClr val="0070C0"/>
                      </a:solidFill>
                    </a:lnT>
                    <a:lnB w="12700" algn="ctr">
                      <a:solidFill>
                        <a:srgbClr val="73B0F4"/>
                      </a:solidFill>
                    </a:lnB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3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Franklin Gothic Medium"/>
                        </a:rPr>
                        <a:t>357 041,9</a:t>
                      </a:r>
                      <a:endParaRPr sz="1300" b="0" i="0" u="none" strike="noStrike">
                        <a:solidFill>
                          <a:schemeClr val="accent5">
                            <a:lumMod val="50000"/>
                          </a:schemeClr>
                        </a:solidFill>
                        <a:latin typeface="Franklin Gothic Medium"/>
                      </a:endParaRPr>
                    </a:p>
                  </a:txBody>
                  <a:tcPr marL="9525" marR="9525" marT="9525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solidFill>
                        <a:srgbClr val="0070C0"/>
                      </a:solidFill>
                    </a:lnT>
                    <a:lnB w="12700" algn="ctr">
                      <a:solidFill>
                        <a:srgbClr val="73B0F4"/>
                      </a:solidFill>
                    </a:lnB>
                  </a:tcPr>
                </a:tc>
                <a:tc>
                  <a:txBody>
                    <a:bodyPr/>
                    <a:p>
                      <a:pPr marL="0" algn="ctr" defTabSz="914400">
                        <a:defRPr/>
                      </a:pPr>
                      <a:r>
                        <a:rPr lang="ru-RU" sz="13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Franklin Gothic Medium"/>
                          <a:ea typeface="+mn-ea"/>
                          <a:cs typeface="+mn-cs"/>
                        </a:rPr>
                        <a:t>429 526,7</a:t>
                      </a:r>
                      <a:endParaRPr sz="1300" b="0" i="0" u="none" strike="noStrike">
                        <a:solidFill>
                          <a:schemeClr val="accent5">
                            <a:lumMod val="50000"/>
                          </a:schemeClr>
                        </a:solidFill>
                        <a:latin typeface="Franklin Gothic Medium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solidFill>
                        <a:srgbClr val="0070C0"/>
                      </a:solidFill>
                    </a:lnT>
                    <a:lnB w="12700" algn="ctr">
                      <a:solidFill>
                        <a:srgbClr val="73B0F4"/>
                      </a:solidFill>
                    </a:lnB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3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Franklin Gothic Medium"/>
                        </a:rPr>
                        <a:t>453 621,3</a:t>
                      </a:r>
                      <a:endParaRPr sz="1300" b="0" i="0" u="none" strike="noStrike">
                        <a:solidFill>
                          <a:schemeClr val="accent5">
                            <a:lumMod val="50000"/>
                          </a:schemeClr>
                        </a:solidFill>
                        <a:latin typeface="Franklin Gothic Medium"/>
                      </a:endParaRPr>
                    </a:p>
                  </a:txBody>
                  <a:tcPr marL="9525" marR="9525" marT="9525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solidFill>
                        <a:srgbClr val="0070C0"/>
                      </a:solidFill>
                    </a:lnT>
                    <a:lnB w="12700" algn="ctr">
                      <a:solidFill>
                        <a:srgbClr val="73B0F4"/>
                      </a:solidFill>
                    </a:lnB>
                  </a:tcPr>
                </a:tc>
              </a:tr>
              <a:tr h="514540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3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Franklin Gothic Medium"/>
                        </a:rPr>
                        <a:t>бюджет автономного округа</a:t>
                      </a:r>
                      <a:endParaRPr sz="1300" b="0" i="0" u="none" strike="noStrike">
                        <a:solidFill>
                          <a:schemeClr val="accent5">
                            <a:lumMod val="50000"/>
                          </a:schemeClr>
                        </a:solidFill>
                        <a:latin typeface="Franklin Gothic Medium"/>
                      </a:endParaRPr>
                    </a:p>
                  </a:txBody>
                  <a:tcPr marL="9525" marR="9525" marT="9525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solidFill>
                        <a:srgbClr val="73B0F4"/>
                      </a:solidFill>
                    </a:lnT>
                    <a:lnB w="12700" algn="ctr">
                      <a:solidFill>
                        <a:srgbClr val="73B0F4"/>
                      </a:solidFill>
                    </a:lnB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Franklin Gothic Medium"/>
                          <a:ea typeface="Franklin Gothic Medium"/>
                          <a:cs typeface="Franklin Gothic Medium"/>
                        </a:rPr>
                        <a:t>1 806 10</a:t>
                      </a:r>
                      <a:r>
                        <a:rPr lang="ru-RU" sz="13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Franklin Gothic Medium"/>
                        </a:rPr>
                        <a:t>9,5</a:t>
                      </a:r>
                      <a:endParaRPr sz="1300" b="0" i="0" u="none" strike="noStrike">
                        <a:solidFill>
                          <a:schemeClr val="accent5">
                            <a:lumMod val="50000"/>
                          </a:schemeClr>
                        </a:solidFill>
                        <a:latin typeface="Franklin Gothic Medium"/>
                      </a:endParaRPr>
                    </a:p>
                  </a:txBody>
                  <a:tcPr marL="9525" marR="9525" marT="9525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solidFill>
                        <a:srgbClr val="73B0F4"/>
                      </a:solidFill>
                    </a:lnT>
                    <a:lnB w="12700" algn="ctr">
                      <a:solidFill>
                        <a:srgbClr val="73B0F4"/>
                      </a:solidFill>
                    </a:lnB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3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Franklin Gothic Medium"/>
                        </a:rPr>
                        <a:t>1 905 602,3</a:t>
                      </a:r>
                      <a:endParaRPr sz="1300" b="0" i="0" u="none" strike="noStrike">
                        <a:solidFill>
                          <a:schemeClr val="accent5">
                            <a:lumMod val="50000"/>
                          </a:schemeClr>
                        </a:solidFill>
                        <a:latin typeface="Franklin Gothic Medium"/>
                      </a:endParaRPr>
                    </a:p>
                  </a:txBody>
                  <a:tcPr marL="9525" marR="9525" marT="9525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solidFill>
                        <a:srgbClr val="73B0F4"/>
                      </a:solidFill>
                    </a:lnT>
                    <a:lnB w="12700" algn="ctr">
                      <a:solidFill>
                        <a:srgbClr val="73B0F4"/>
                      </a:solidFill>
                    </a:lnB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3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Franklin Gothic Medium"/>
                        </a:rPr>
                        <a:t>1 930 305,9</a:t>
                      </a:r>
                      <a:endParaRPr sz="1300" b="0" i="0" u="none" strike="noStrike">
                        <a:solidFill>
                          <a:schemeClr val="accent5">
                            <a:lumMod val="50000"/>
                          </a:schemeClr>
                        </a:solidFill>
                        <a:latin typeface="Franklin Gothic Medium"/>
                      </a:endParaRPr>
                    </a:p>
                  </a:txBody>
                  <a:tcPr marL="9525" marR="9525" marT="9525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solidFill>
                        <a:srgbClr val="73B0F4"/>
                      </a:solidFill>
                    </a:lnT>
                    <a:lnB w="12700" algn="ctr">
                      <a:solidFill>
                        <a:srgbClr val="73B0F4"/>
                      </a:solidFill>
                    </a:lnB>
                  </a:tcPr>
                </a:tc>
              </a:tr>
              <a:tr h="514540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3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Franklin Gothic Medium"/>
                        </a:rPr>
                        <a:t>иные источники финансирования</a:t>
                      </a:r>
                      <a:endParaRPr sz="1300" b="0" i="0" u="none" strike="noStrike">
                        <a:solidFill>
                          <a:schemeClr val="accent5">
                            <a:lumMod val="50000"/>
                          </a:schemeClr>
                        </a:solidFill>
                        <a:latin typeface="Franklin Gothic Medium"/>
                      </a:endParaRPr>
                    </a:p>
                  </a:txBody>
                  <a:tcPr marL="9525" marR="9525" marT="9525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solidFill>
                        <a:srgbClr val="73B0F4"/>
                      </a:solidFill>
                    </a:lnT>
                    <a:lnB w="12700" algn="ctr">
                      <a:solidFill>
                        <a:srgbClr val="73B0F4"/>
                      </a:solidFill>
                    </a:lnB>
                  </a:tcPr>
                </a:tc>
                <a:tc>
                  <a:txBody>
                    <a:bodyPr/>
                    <a:p>
                      <a:pPr marL="0" algn="ctr" defTabSz="914400">
                        <a:defRPr/>
                      </a:pPr>
                      <a:r>
                        <a:rPr lang="ru-RU" sz="13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Franklin Gothic Medium"/>
                          <a:ea typeface="+mn-ea"/>
                          <a:cs typeface="+mn-cs"/>
                        </a:rPr>
                        <a:t>701 857,1</a:t>
                      </a:r>
                      <a:endParaRPr sz="1300" b="0" i="0" u="none" strike="noStrike">
                        <a:solidFill>
                          <a:schemeClr val="accent5">
                            <a:lumMod val="50000"/>
                          </a:schemeClr>
                        </a:solidFill>
                        <a:latin typeface="Franklin Gothic Medium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solidFill>
                        <a:srgbClr val="73B0F4"/>
                      </a:solidFill>
                    </a:lnT>
                    <a:lnB w="12700" algn="ctr">
                      <a:solidFill>
                        <a:srgbClr val="73B0F4"/>
                      </a:solidFill>
                    </a:lnB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3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Franklin Gothic Medium"/>
                        </a:rPr>
                        <a:t>725 997,4</a:t>
                      </a:r>
                      <a:endParaRPr sz="1300" b="0" i="0" u="none" strike="noStrike">
                        <a:solidFill>
                          <a:schemeClr val="accent5">
                            <a:lumMod val="50000"/>
                          </a:schemeClr>
                        </a:solidFill>
                        <a:latin typeface="Franklin Gothic Medium"/>
                      </a:endParaRPr>
                    </a:p>
                  </a:txBody>
                  <a:tcPr marL="9525" marR="9525" marT="9525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solidFill>
                        <a:srgbClr val="73B0F4"/>
                      </a:solidFill>
                    </a:lnT>
                    <a:lnB w="12700" algn="ctr">
                      <a:solidFill>
                        <a:srgbClr val="73B0F4"/>
                      </a:solidFill>
                    </a:lnB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3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Franklin Gothic Medium"/>
                        </a:rPr>
                        <a:t>751 103,3</a:t>
                      </a:r>
                      <a:endParaRPr sz="1300" b="0" i="0" u="none" strike="noStrike">
                        <a:solidFill>
                          <a:schemeClr val="accent5">
                            <a:lumMod val="50000"/>
                          </a:schemeClr>
                        </a:solidFill>
                        <a:latin typeface="Franklin Gothic Medium"/>
                      </a:endParaRPr>
                    </a:p>
                  </a:txBody>
                  <a:tcPr marL="9525" marR="9525" marT="9525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solidFill>
                        <a:srgbClr val="73B0F4"/>
                      </a:solidFill>
                    </a:lnT>
                    <a:lnB w="12700" algn="ctr">
                      <a:solidFill>
                        <a:srgbClr val="73B0F4"/>
                      </a:solidFill>
                    </a:lnB>
                  </a:tcPr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0837FF7-5919-41BF-8DD0-96FAEA1BD99B}" type="slidenum">
              <a:rPr lang="en-US"/>
              <a:t/>
            </a:fld>
            <a:endParaRPr lang="en-US"/>
          </a:p>
        </p:txBody>
      </p:sp>
      <p:graphicFrame>
        <p:nvGraphicFramePr>
          <p:cNvPr id="1142208403" name=""/>
          <p:cNvGraphicFramePr>
            <a:graphicFrameLocks xmlns:a="http://schemas.openxmlformats.org/drawingml/2006/main"/>
          </p:cNvGraphicFramePr>
          <p:nvPr/>
        </p:nvGraphicFramePr>
        <p:xfrm>
          <a:off x="1926" y="4705779"/>
          <a:ext cx="8846094" cy="18999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 bwMode="auto">
          <a:xfrm>
            <a:off x="978681" y="4257524"/>
            <a:ext cx="6892587" cy="518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b="1">
                <a:solidFill>
                  <a:srgbClr val="002060"/>
                </a:solidFill>
                <a:latin typeface="Franklin Gothic Medium"/>
              </a:rPr>
              <a:t>Доля затрат на реализацию активной политики занятости от общего объема средств бюджета автономного округа по государственной программе</a:t>
            </a:r>
            <a:endParaRPr>
              <a:solidFill>
                <a:srgbClr val="00206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MasterSp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559728032" name="Группа 5"/>
          <p:cNvGrpSpPr/>
          <p:nvPr/>
        </p:nvGrpSpPr>
        <p:grpSpPr bwMode="auto">
          <a:xfrm>
            <a:off x="1288" y="731930"/>
            <a:ext cx="9142710" cy="118681"/>
            <a:chOff x="947650" y="2754883"/>
            <a:chExt cx="7257565" cy="89284"/>
          </a:xfrm>
        </p:grpSpPr>
        <p:sp>
          <p:nvSpPr>
            <p:cNvPr id="136451869" name="Прямоугольник 6"/>
            <p:cNvSpPr/>
            <p:nvPr/>
          </p:nvSpPr>
          <p:spPr bwMode="auto">
            <a:xfrm>
              <a:off x="947650" y="2754883"/>
              <a:ext cx="7257564" cy="52156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>
                <a:solidFill>
                  <a:prstClr val="white"/>
                </a:solidFill>
                <a:latin typeface="Franklin Gothic Medium"/>
              </a:endParaRPr>
            </a:p>
          </p:txBody>
        </p:sp>
        <p:sp>
          <p:nvSpPr>
            <p:cNvPr id="850035900" name="Прямоугольник 7"/>
            <p:cNvSpPr/>
            <p:nvPr/>
          </p:nvSpPr>
          <p:spPr bwMode="auto">
            <a:xfrm flipV="1">
              <a:off x="947650" y="2798449"/>
              <a:ext cx="7257565" cy="45718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>
                <a:solidFill>
                  <a:prstClr val="white"/>
                </a:solidFill>
                <a:latin typeface="Franklin Gothic Medium"/>
              </a:endParaRPr>
            </a:p>
          </p:txBody>
        </p:sp>
      </p:grpSp>
      <p:sp>
        <p:nvSpPr>
          <p:cNvPr id="1355787284" name="Title 1"/>
          <p:cNvSpPr txBox="1"/>
          <p:nvPr/>
        </p:nvSpPr>
        <p:spPr bwMode="auto">
          <a:xfrm>
            <a:off x="281778" y="30213"/>
            <a:ext cx="8911170" cy="69906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>
              <a:lnSpc>
                <a:spcPct val="90000"/>
              </a:lnSpc>
              <a:spcBef>
                <a:spcPts val="0"/>
              </a:spcBef>
              <a:buNone/>
              <a:defRPr sz="6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ru-RU" sz="2200" b="1">
                <a:solidFill>
                  <a:schemeClr val="accent5">
                    <a:lumMod val="50000"/>
                  </a:schemeClr>
                </a:solidFill>
                <a:latin typeface="Franklin Gothic Medium"/>
              </a:rPr>
              <a:t>Ц</a:t>
            </a:r>
            <a:r>
              <a:rPr lang="ru-RU" sz="2100" b="1">
                <a:solidFill>
                  <a:schemeClr val="accent5">
                    <a:lumMod val="50000"/>
                  </a:schemeClr>
                </a:solidFill>
                <a:latin typeface="Franklin Gothic Medium"/>
              </a:rPr>
              <a:t>елевые показатели государственной программы </a:t>
            </a:r>
            <a:endParaRPr sz="2100">
              <a:solidFill>
                <a:schemeClr val="accent5">
                  <a:lumMod val="50000"/>
                </a:schemeClr>
              </a:solidFill>
            </a:endParaRPr>
          </a:p>
          <a:p>
            <a:pPr algn="l">
              <a:defRPr/>
            </a:pPr>
            <a:r>
              <a:rPr lang="ru-RU" sz="2100" b="1">
                <a:solidFill>
                  <a:schemeClr val="accent5">
                    <a:lumMod val="50000"/>
                  </a:schemeClr>
                </a:solidFill>
                <a:latin typeface="Franklin Gothic Medium"/>
              </a:rPr>
              <a:t>«Поддержка занятости населения» на 2024 - 2030 годы</a:t>
            </a:r>
            <a:endParaRPr sz="2100" b="1">
              <a:solidFill>
                <a:schemeClr val="accent5">
                  <a:lumMod val="50000"/>
                </a:schemeClr>
              </a:solidFill>
              <a:latin typeface="Franklin Gothic Medium"/>
            </a:endParaRPr>
          </a:p>
        </p:txBody>
      </p:sp>
      <p:graphicFrame>
        <p:nvGraphicFramePr>
          <p:cNvPr id="1749739196" name="Таблица 56"/>
          <p:cNvGraphicFramePr>
            <a:graphicFrameLocks xmlns:a="http://schemas.openxmlformats.org/drawingml/2006/main"/>
          </p:cNvGraphicFramePr>
          <p:nvPr/>
        </p:nvGraphicFramePr>
        <p:xfrm>
          <a:off x="187323" y="1070415"/>
          <a:ext cx="8829523" cy="4084734"/>
        </p:xfrm>
        <a:graphic>
          <a:graphicData uri="http://schemas.openxmlformats.org/drawingml/2006/table">
            <a:tbl>
              <a:tblPr firstRow="0" firstCol="0" lastRow="0" lastCol="0" bandRow="0" bandCol="0">
                <a:tableStyleId>{5C22544A-7EE6-4342-B048-85BDC9FD1C3A}</a:tableStyleId>
              </a:tblPr>
              <a:tblGrid>
                <a:gridCol w="3159523"/>
                <a:gridCol w="810000"/>
                <a:gridCol w="810000"/>
                <a:gridCol w="810000"/>
                <a:gridCol w="810000"/>
                <a:gridCol w="810000"/>
                <a:gridCol w="810000"/>
                <a:gridCol w="810000"/>
              </a:tblGrid>
              <a:tr h="594000">
                <a:tc>
                  <a:txBody>
                    <a:bodyPr/>
                    <a:p>
                      <a:pPr algn="ctr">
                        <a:defRPr/>
                      </a:pPr>
                      <a:endParaRPr lang="ru-RU" sz="1300" b="1" i="0" u="none" strike="noStrike">
                        <a:solidFill>
                          <a:schemeClr val="bg1"/>
                        </a:solidFill>
                        <a:latin typeface="Franklin Gothic Medium"/>
                      </a:endParaRPr>
                    </a:p>
                  </a:txBody>
                  <a:tcPr marL="9524" marR="9524" marT="9524" marB="0" anchor="ctr">
                    <a:lnL w="12699" algn="ctr">
                      <a:noFill/>
                    </a:lnL>
                    <a:lnR w="12699" algn="ctr">
                      <a:solidFill>
                        <a:schemeClr val="bg1"/>
                      </a:solidFill>
                    </a:lnR>
                    <a:lnT w="12699" algn="ctr">
                      <a:noFill/>
                    </a:lnT>
                    <a:lnB w="12699" algn="ctr">
                      <a:solidFill>
                        <a:srgbClr val="73B0F4"/>
                      </a:solidFill>
                    </a:lnB>
                    <a:solidFill>
                      <a:srgbClr val="73B0F4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400" b="0" i="0" u="none" strike="noStrike" cap="none" spc="0">
                          <a:solidFill>
                            <a:schemeClr val="bg1"/>
                          </a:solidFill>
                          <a:latin typeface="Franklin Gothic Medium"/>
                          <a:cs typeface="Franklin Gothic Medium"/>
                        </a:rPr>
                        <a:t>2024</a:t>
                      </a:r>
                      <a:endParaRPr sz="1400" b="0" i="0" u="none" strike="noStrike" cap="none" spc="0">
                        <a:solidFill>
                          <a:schemeClr val="bg1"/>
                        </a:solidFill>
                        <a:latin typeface="Franklin Gothic Medium"/>
                        <a:cs typeface="Franklin Gothic Medium"/>
                      </a:endParaRPr>
                    </a:p>
                  </a:txBody>
                  <a:tcPr marL="9524" marR="9524" marT="9524" marB="0" anchor="ctr">
                    <a:lnL w="12699" algn="ctr">
                      <a:solidFill>
                        <a:schemeClr val="bg1"/>
                      </a:solidFill>
                    </a:lnL>
                    <a:lnR w="12699" algn="ctr">
                      <a:solidFill>
                        <a:schemeClr val="bg1"/>
                      </a:solidFill>
                    </a:lnR>
                    <a:lnT w="12699" algn="ctr">
                      <a:noFill/>
                    </a:lnT>
                    <a:lnB w="12699" algn="ctr">
                      <a:solidFill>
                        <a:srgbClr val="73B0F4"/>
                      </a:solidFill>
                    </a:lnB>
                    <a:solidFill>
                      <a:srgbClr val="73B0F4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400" b="0" i="0" u="none" strike="noStrike" cap="none" spc="0">
                          <a:solidFill>
                            <a:schemeClr val="bg1"/>
                          </a:solidFill>
                          <a:latin typeface="Franklin Gothic Medium"/>
                          <a:cs typeface="Franklin Gothic Medium"/>
                        </a:rPr>
                        <a:t>2025</a:t>
                      </a:r>
                      <a:endParaRPr sz="1400" b="0" i="0" u="none" strike="noStrike" cap="none" spc="0">
                        <a:solidFill>
                          <a:schemeClr val="bg1"/>
                        </a:solidFill>
                        <a:latin typeface="Franklin Gothic Medium"/>
                        <a:cs typeface="Franklin Gothic Medium"/>
                      </a:endParaRPr>
                    </a:p>
                  </a:txBody>
                  <a:tcPr marL="9524" marR="9524" marT="9524" marB="0" anchor="ctr">
                    <a:lnL w="12699" algn="ctr">
                      <a:solidFill>
                        <a:schemeClr val="bg1"/>
                      </a:solidFill>
                    </a:lnL>
                    <a:lnR w="12699" algn="ctr">
                      <a:solidFill>
                        <a:schemeClr val="bg1"/>
                      </a:solidFill>
                    </a:lnR>
                    <a:lnT w="12699" algn="ctr">
                      <a:noFill/>
                    </a:lnT>
                    <a:lnB w="12699" algn="ctr">
                      <a:solidFill>
                        <a:srgbClr val="73B0F4"/>
                      </a:solidFill>
                    </a:lnB>
                    <a:solidFill>
                      <a:srgbClr val="73B0F4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400" b="0" i="0" u="none" strike="noStrike" cap="none" spc="0">
                          <a:solidFill>
                            <a:schemeClr val="bg1"/>
                          </a:solidFill>
                          <a:latin typeface="Franklin Gothic Medium"/>
                          <a:cs typeface="Franklin Gothic Medium"/>
                        </a:rPr>
                        <a:t>2026</a:t>
                      </a:r>
                      <a:endParaRPr sz="1400" b="0" i="0" u="none" strike="noStrike" cap="none" spc="0">
                        <a:solidFill>
                          <a:schemeClr val="bg1"/>
                        </a:solidFill>
                        <a:latin typeface="Franklin Gothic Medium"/>
                        <a:cs typeface="Franklin Gothic Medium"/>
                      </a:endParaRPr>
                    </a:p>
                  </a:txBody>
                  <a:tcPr marL="9524" marR="9524" marT="9524" marB="0" anchor="ctr">
                    <a:lnL w="12699" algn="ctr">
                      <a:solidFill>
                        <a:schemeClr val="bg1"/>
                      </a:solidFill>
                    </a:lnL>
                    <a:lnR w="12699" algn="ctr">
                      <a:solidFill>
                        <a:schemeClr val="bg1"/>
                      </a:solidFill>
                    </a:lnR>
                    <a:lnT w="12699" algn="ctr">
                      <a:noFill/>
                    </a:lnT>
                    <a:lnB w="12699" algn="ctr">
                      <a:solidFill>
                        <a:srgbClr val="73B0F4"/>
                      </a:solidFill>
                    </a:lnB>
                    <a:solidFill>
                      <a:srgbClr val="73B0F4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400" b="0" i="0" u="none" strike="noStrike" cap="none" spc="0">
                          <a:solidFill>
                            <a:schemeClr val="bg1"/>
                          </a:solidFill>
                          <a:latin typeface="Franklin Gothic Medium"/>
                          <a:cs typeface="Franklin Gothic Medium"/>
                        </a:rPr>
                        <a:t>2027</a:t>
                      </a:r>
                      <a:endParaRPr sz="1400" b="0" i="0" u="none" strike="noStrike" cap="none" spc="0">
                        <a:solidFill>
                          <a:schemeClr val="bg1"/>
                        </a:solidFill>
                        <a:latin typeface="Franklin Gothic Medium"/>
                        <a:cs typeface="Franklin Gothic Medium"/>
                      </a:endParaRPr>
                    </a:p>
                  </a:txBody>
                  <a:tcPr marL="9524" marR="9524" marT="9524" marB="0" anchor="ctr">
                    <a:lnL w="12699" algn="ctr">
                      <a:solidFill>
                        <a:schemeClr val="bg1"/>
                      </a:solidFill>
                    </a:lnL>
                    <a:lnR w="12699" algn="ctr">
                      <a:noFill/>
                    </a:lnR>
                    <a:lnT w="12699" algn="ctr">
                      <a:noFill/>
                    </a:lnT>
                    <a:lnB w="12699" algn="ctr">
                      <a:solidFill>
                        <a:srgbClr val="73B0F4"/>
                      </a:solidFill>
                    </a:lnB>
                    <a:solidFill>
                      <a:srgbClr val="73B0F4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400" b="0" i="0" u="none" strike="noStrike" cap="none" spc="0">
                          <a:solidFill>
                            <a:schemeClr val="bg1"/>
                          </a:solidFill>
                          <a:latin typeface="Franklin Gothic Medium"/>
                          <a:cs typeface="Franklin Gothic Medium"/>
                        </a:rPr>
                        <a:t>2028</a:t>
                      </a:r>
                      <a:endParaRPr sz="1400" b="0" i="0" u="none" strike="noStrike" cap="none" spc="0">
                        <a:solidFill>
                          <a:schemeClr val="bg1"/>
                        </a:solidFill>
                        <a:latin typeface="Franklin Gothic Medium"/>
                        <a:cs typeface="Franklin Gothic Medium"/>
                      </a:endParaRPr>
                    </a:p>
                  </a:txBody>
                  <a:tcPr marL="9522" marR="9522" marT="9522" marB="0" anchor="ctr">
                    <a:lnL w="12699" algn="ctr">
                      <a:noFill/>
                    </a:lnL>
                    <a:lnR w="12699" algn="ctr">
                      <a:noFill/>
                    </a:lnR>
                    <a:lnT w="12699" algn="ctr">
                      <a:noFill/>
                    </a:lnT>
                    <a:lnB w="12699" algn="ctr">
                      <a:solidFill>
                        <a:srgbClr val="73B0F4"/>
                      </a:solidFill>
                    </a:lnB>
                    <a:solidFill>
                      <a:srgbClr val="73B0F4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400" b="0" i="0" u="none" strike="noStrike" cap="none" spc="0">
                          <a:solidFill>
                            <a:schemeClr val="bg1"/>
                          </a:solidFill>
                          <a:latin typeface="Franklin Gothic Medium"/>
                          <a:cs typeface="Franklin Gothic Medium"/>
                        </a:rPr>
                        <a:t>2029</a:t>
                      </a:r>
                      <a:endParaRPr sz="1400" b="0" i="0" u="none" strike="noStrike" cap="none" spc="0">
                        <a:solidFill>
                          <a:schemeClr val="bg1"/>
                        </a:solidFill>
                        <a:latin typeface="Franklin Gothic Medium"/>
                        <a:cs typeface="Franklin Gothic Medium"/>
                      </a:endParaRPr>
                    </a:p>
                  </a:txBody>
                  <a:tcPr marL="9522" marR="9522" marT="9522" marB="0" anchor="ctr">
                    <a:lnL w="12699" algn="ctr">
                      <a:noFill/>
                    </a:lnL>
                    <a:lnR w="12699" algn="ctr">
                      <a:noFill/>
                    </a:lnR>
                    <a:lnT w="12699" algn="ctr">
                      <a:noFill/>
                    </a:lnT>
                    <a:lnB w="12699" algn="ctr">
                      <a:solidFill>
                        <a:srgbClr val="73B0F4"/>
                      </a:solidFill>
                    </a:lnB>
                    <a:solidFill>
                      <a:srgbClr val="73B0F4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400" b="0" i="0" u="none" strike="noStrike" cap="none" spc="0">
                          <a:solidFill>
                            <a:schemeClr val="bg1"/>
                          </a:solidFill>
                          <a:latin typeface="Franklin Gothic Medium"/>
                          <a:cs typeface="Franklin Gothic Medium"/>
                        </a:rPr>
                        <a:t>2030</a:t>
                      </a:r>
                      <a:endParaRPr sz="1400" b="0" i="0" u="none" strike="noStrike" cap="none" spc="0">
                        <a:solidFill>
                          <a:schemeClr val="bg1"/>
                        </a:solidFill>
                        <a:latin typeface="Franklin Gothic Medium"/>
                        <a:cs typeface="Franklin Gothic Medium"/>
                      </a:endParaRPr>
                    </a:p>
                  </a:txBody>
                  <a:tcPr marL="9522" marR="9522" marT="9522" marB="0" anchor="ctr">
                    <a:lnL w="12699" algn="ctr">
                      <a:noFill/>
                    </a:lnL>
                    <a:lnR w="12699" algn="ctr">
                      <a:noFill/>
                    </a:lnR>
                    <a:lnT w="12699" algn="ctr">
                      <a:noFill/>
                    </a:lnT>
                    <a:lnB w="12699" algn="ctr">
                      <a:solidFill>
                        <a:srgbClr val="73B0F4"/>
                      </a:solidFill>
                    </a:lnB>
                    <a:solidFill>
                      <a:srgbClr val="73B0F4"/>
                    </a:solidFill>
                  </a:tcPr>
                </a:tc>
              </a:tr>
              <a:tr h="817200">
                <a:tc>
                  <a:txBody>
                    <a:bodyPr/>
                    <a:p>
                      <a:pPr algn="l"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Franklin Gothic Medium"/>
                          <a:ea typeface="Arial"/>
                          <a:cs typeface="Arial"/>
                        </a:rPr>
                        <a:t>Уровень регистрируемой безработицы </a:t>
                      </a:r>
                      <a:endParaRPr/>
                    </a:p>
                    <a:p>
                      <a:pPr algn="l"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Franklin Gothic Medium"/>
                          <a:ea typeface="Arial"/>
                          <a:cs typeface="Arial"/>
                        </a:rPr>
                        <a:t>(на конец года), %</a:t>
                      </a:r>
                      <a:endParaRPr/>
                    </a:p>
                  </a:txBody>
                  <a:tcPr marL="9524" marR="9524" marT="9524" marB="0" anchor="ctr">
                    <a:lnL w="12699" algn="ctr">
                      <a:noFill/>
                    </a:lnL>
                    <a:lnR w="12699" algn="ctr">
                      <a:solidFill>
                        <a:schemeClr val="bg1"/>
                      </a:solidFill>
                    </a:lnR>
                    <a:lnT w="12699" algn="ctr">
                      <a:solidFill>
                        <a:srgbClr val="73B0F4"/>
                      </a:solidFill>
                    </a:lnT>
                    <a:lnB w="12699" algn="ctr">
                      <a:solidFill>
                        <a:srgbClr val="73B0F4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Franklin Gothic Medium"/>
                          <a:cs typeface="Franklin Gothic Medium"/>
                        </a:rPr>
                        <a:t>0,35</a:t>
                      </a:r>
                      <a:endParaRPr/>
                    </a:p>
                  </a:txBody>
                  <a:tcPr marL="9524" marR="9524" marT="9524" marB="0" anchor="ctr">
                    <a:lnL w="12699" algn="ctr">
                      <a:solidFill>
                        <a:schemeClr val="bg1"/>
                      </a:solidFill>
                    </a:lnL>
                    <a:lnR w="12699" algn="ctr">
                      <a:solidFill>
                        <a:schemeClr val="bg1"/>
                      </a:solidFill>
                    </a:lnR>
                    <a:lnT w="12699" algn="ctr">
                      <a:solidFill>
                        <a:srgbClr val="73B0F4"/>
                      </a:solidFill>
                    </a:lnT>
                    <a:lnB w="12699" algn="ctr">
                      <a:solidFill>
                        <a:srgbClr val="73B0F4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Franklin Gothic Medium"/>
                          <a:cs typeface="Franklin Gothic Medium"/>
                        </a:rPr>
                        <a:t>0,34</a:t>
                      </a:r>
                      <a:endParaRPr/>
                    </a:p>
                  </a:txBody>
                  <a:tcPr marL="9524" marR="9524" marT="9524" marB="0" anchor="ctr">
                    <a:lnL w="12699" algn="ctr">
                      <a:solidFill>
                        <a:schemeClr val="bg1"/>
                      </a:solidFill>
                    </a:lnL>
                    <a:lnR w="12699" algn="ctr">
                      <a:solidFill>
                        <a:schemeClr val="bg1"/>
                      </a:solidFill>
                    </a:lnR>
                    <a:lnT w="12699" algn="ctr">
                      <a:solidFill>
                        <a:srgbClr val="73B0F4"/>
                      </a:solidFill>
                    </a:lnT>
                    <a:lnB w="12699" algn="ctr">
                      <a:solidFill>
                        <a:srgbClr val="73B0F4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Franklin Gothic Medium"/>
                          <a:cs typeface="Franklin Gothic Medium"/>
                        </a:rPr>
                        <a:t>0,34</a:t>
                      </a:r>
                      <a:endParaRPr/>
                    </a:p>
                  </a:txBody>
                  <a:tcPr marL="9524" marR="9524" marT="9524" marB="0" anchor="ctr">
                    <a:lnL w="12699" algn="ctr">
                      <a:solidFill>
                        <a:schemeClr val="bg1"/>
                      </a:solidFill>
                    </a:lnL>
                    <a:lnR w="12699" algn="ctr">
                      <a:solidFill>
                        <a:schemeClr val="bg1"/>
                      </a:solidFill>
                    </a:lnR>
                    <a:lnT w="12699" algn="ctr">
                      <a:solidFill>
                        <a:srgbClr val="73B0F4"/>
                      </a:solidFill>
                    </a:lnT>
                    <a:lnB w="12699" algn="ctr">
                      <a:solidFill>
                        <a:srgbClr val="73B0F4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Franklin Gothic Medium"/>
                          <a:cs typeface="Franklin Gothic Medium"/>
                        </a:rPr>
                        <a:t>0,34</a:t>
                      </a:r>
                      <a:endParaRPr/>
                    </a:p>
                  </a:txBody>
                  <a:tcPr marL="9524" marR="9524" marT="9524" marB="0" anchor="ctr">
                    <a:lnL w="12699" algn="ctr">
                      <a:solidFill>
                        <a:schemeClr val="bg1"/>
                      </a:solidFill>
                    </a:lnL>
                    <a:lnR w="12699" algn="ctr">
                      <a:noFill/>
                    </a:lnR>
                    <a:lnT w="12699" algn="ctr">
                      <a:solidFill>
                        <a:srgbClr val="73B0F4"/>
                      </a:solidFill>
                    </a:lnT>
                    <a:lnB w="12699" algn="ctr">
                      <a:solidFill>
                        <a:srgbClr val="73B0F4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Franklin Gothic Medium"/>
                          <a:cs typeface="Franklin Gothic Medium"/>
                        </a:rPr>
                        <a:t>0,34</a:t>
                      </a:r>
                      <a:endParaRPr/>
                    </a:p>
                  </a:txBody>
                  <a:tcPr marL="9522" marR="9522" marT="9522" marB="0" anchor="ctr">
                    <a:lnL w="12699" algn="ctr">
                      <a:noFill/>
                    </a:lnL>
                    <a:lnR w="12699" algn="ctr">
                      <a:noFill/>
                    </a:lnR>
                    <a:lnT w="12699" algn="ctr">
                      <a:solidFill>
                        <a:srgbClr val="73B0F4"/>
                      </a:solidFill>
                    </a:lnT>
                    <a:lnB w="12699" algn="ctr">
                      <a:solidFill>
                        <a:srgbClr val="73B0F4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Franklin Gothic Medium"/>
                          <a:cs typeface="Franklin Gothic Medium"/>
                        </a:rPr>
                        <a:t>0,34</a:t>
                      </a:r>
                      <a:endParaRPr/>
                    </a:p>
                  </a:txBody>
                  <a:tcPr marL="9522" marR="9522" marT="9522" marB="0" anchor="ctr">
                    <a:lnL w="12699" algn="ctr">
                      <a:noFill/>
                    </a:lnL>
                    <a:lnR w="12699" algn="ctr">
                      <a:noFill/>
                    </a:lnR>
                    <a:lnT w="12699" algn="ctr">
                      <a:solidFill>
                        <a:srgbClr val="73B0F4"/>
                      </a:solidFill>
                    </a:lnT>
                    <a:lnB w="12699" algn="ctr">
                      <a:solidFill>
                        <a:srgbClr val="73B0F4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Franklin Gothic Medium"/>
                          <a:cs typeface="Franklin Gothic Medium"/>
                        </a:rPr>
                        <a:t>0,34</a:t>
                      </a:r>
                      <a:endParaRPr/>
                    </a:p>
                  </a:txBody>
                  <a:tcPr marL="9522" marR="9522" marT="9522" marB="0" anchor="ctr">
                    <a:lnL w="12699" algn="ctr">
                      <a:noFill/>
                    </a:lnL>
                    <a:lnR w="12699" algn="ctr">
                      <a:noFill/>
                    </a:lnR>
                    <a:lnT w="12699" algn="ctr">
                      <a:solidFill>
                        <a:srgbClr val="73B0F4"/>
                      </a:solidFill>
                    </a:lnT>
                    <a:lnB w="12699" algn="ctr">
                      <a:solidFill>
                        <a:srgbClr val="73B0F4"/>
                      </a:solidFill>
                    </a:lnB>
                    <a:noFill/>
                  </a:tcPr>
                </a:tc>
              </a:tr>
              <a:tr h="816160">
                <a:tc>
                  <a:txBody>
                    <a:bodyPr/>
                    <a:p>
                      <a:pPr marL="0" algn="l" defTabSz="914400"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Franklin Gothic Medium"/>
                          <a:ea typeface="Arial"/>
                          <a:cs typeface="Arial"/>
                        </a:rPr>
                        <a:t>Доля трудоустроенных граждан в общей численности граждан, обратившихся за содействием в поиске подходящей работы,% </a:t>
                      </a:r>
                      <a:endParaRPr sz="1300" b="1" i="0" u="none" strike="noStrike">
                        <a:solidFill>
                          <a:srgbClr val="0033CC"/>
                        </a:solidFill>
                        <a:latin typeface="Franklin Gothic Medium"/>
                        <a:ea typeface="Arial"/>
                        <a:cs typeface="Arial"/>
                      </a:endParaRPr>
                    </a:p>
                  </a:txBody>
                  <a:tcPr marL="9524" marR="9524" marT="9524" marB="0">
                    <a:lnL w="12699" algn="ctr">
                      <a:noFill/>
                    </a:lnL>
                    <a:lnR w="12699" algn="ctr">
                      <a:noFill/>
                    </a:lnR>
                    <a:lnT w="12699" algn="ctr">
                      <a:solidFill>
                        <a:srgbClr val="73B0F4"/>
                      </a:solidFill>
                    </a:lnT>
                    <a:lnB w="12699" algn="ctr">
                      <a:solidFill>
                        <a:srgbClr val="73B0F4"/>
                      </a:solidFill>
                    </a:lnB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Franklin Gothic Medium"/>
                          <a:cs typeface="Franklin Gothic Medium"/>
                        </a:rPr>
                        <a:t>62</a:t>
                      </a:r>
                      <a:endParaRPr/>
                    </a:p>
                  </a:txBody>
                  <a:tcPr marL="9524" marR="9524" marT="9524" marB="0" anchor="ctr">
                    <a:lnL w="12699" algn="ctr">
                      <a:noFill/>
                    </a:lnL>
                    <a:lnR w="12699" algn="ctr">
                      <a:noFill/>
                    </a:lnR>
                    <a:lnT w="12699" algn="ctr">
                      <a:solidFill>
                        <a:srgbClr val="73B0F4"/>
                      </a:solidFill>
                    </a:lnT>
                    <a:lnB w="12699" algn="ctr">
                      <a:solidFill>
                        <a:srgbClr val="73B0F4"/>
                      </a:solidFill>
                    </a:lnB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Franklin Gothic Medium"/>
                          <a:cs typeface="Franklin Gothic Medium"/>
                        </a:rPr>
                        <a:t>64</a:t>
                      </a:r>
                      <a:endParaRPr/>
                    </a:p>
                  </a:txBody>
                  <a:tcPr marL="9524" marR="9524" marT="9524" marB="0" anchor="ctr">
                    <a:lnL w="12699" algn="ctr">
                      <a:noFill/>
                    </a:lnL>
                    <a:lnR w="12699" algn="ctr">
                      <a:noFill/>
                    </a:lnR>
                    <a:lnT w="12699" algn="ctr">
                      <a:solidFill>
                        <a:srgbClr val="73B0F4"/>
                      </a:solidFill>
                    </a:lnT>
                    <a:lnB w="12699" algn="ctr">
                      <a:solidFill>
                        <a:srgbClr val="73B0F4"/>
                      </a:solidFill>
                    </a:lnB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Franklin Gothic Medium"/>
                          <a:cs typeface="Franklin Gothic Medium"/>
                        </a:rPr>
                        <a:t>70</a:t>
                      </a:r>
                      <a:endParaRPr/>
                    </a:p>
                  </a:txBody>
                  <a:tcPr marL="9524" marR="9524" marT="9524" marB="0" anchor="ctr">
                    <a:lnL w="12699" algn="ctr">
                      <a:noFill/>
                    </a:lnL>
                    <a:lnR w="12699" algn="ctr">
                      <a:noFill/>
                    </a:lnR>
                    <a:lnT w="12699" algn="ctr">
                      <a:solidFill>
                        <a:srgbClr val="73B0F4"/>
                      </a:solidFill>
                    </a:lnT>
                    <a:lnB w="12699" algn="ctr">
                      <a:solidFill>
                        <a:srgbClr val="73B0F4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Franklin Gothic Medium"/>
                          <a:cs typeface="Franklin Gothic Medium"/>
                        </a:rPr>
                        <a:t>70</a:t>
                      </a:r>
                      <a:endParaRPr/>
                    </a:p>
                  </a:txBody>
                  <a:tcPr marL="9524" marR="9524" marT="9524" marB="0" anchor="ctr">
                    <a:lnL w="12699" algn="ctr">
                      <a:noFill/>
                    </a:lnL>
                    <a:lnR w="12699" algn="ctr">
                      <a:noFill/>
                    </a:lnR>
                    <a:lnT w="12699" algn="ctr">
                      <a:solidFill>
                        <a:srgbClr val="73B0F4"/>
                      </a:solidFill>
                    </a:lnT>
                    <a:lnB w="12699" algn="ctr">
                      <a:solidFill>
                        <a:srgbClr val="73B0F4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Franklin Gothic Medium"/>
                          <a:cs typeface="Franklin Gothic Medium"/>
                        </a:rPr>
                        <a:t>70</a:t>
                      </a:r>
                      <a:endParaRPr/>
                    </a:p>
                  </a:txBody>
                  <a:tcPr marL="9522" marR="9522" marT="9522" marB="0" anchor="ctr">
                    <a:lnL w="12699" algn="ctr">
                      <a:noFill/>
                    </a:lnL>
                    <a:lnR w="12699" algn="ctr">
                      <a:noFill/>
                    </a:lnR>
                    <a:lnT w="12699" algn="ctr">
                      <a:solidFill>
                        <a:srgbClr val="73B0F4"/>
                      </a:solidFill>
                    </a:lnT>
                    <a:lnB w="12699" algn="ctr">
                      <a:solidFill>
                        <a:srgbClr val="73B0F4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Franklin Gothic Medium"/>
                          <a:cs typeface="Franklin Gothic Medium"/>
                        </a:rPr>
                        <a:t>70</a:t>
                      </a:r>
                      <a:endParaRPr/>
                    </a:p>
                  </a:txBody>
                  <a:tcPr marL="9522" marR="9522" marT="9522" marB="0" anchor="ctr">
                    <a:lnL w="12699" algn="ctr">
                      <a:noFill/>
                    </a:lnL>
                    <a:lnR w="12699" algn="ctr">
                      <a:noFill/>
                    </a:lnR>
                    <a:lnT w="12699" algn="ctr">
                      <a:solidFill>
                        <a:srgbClr val="73B0F4"/>
                      </a:solidFill>
                    </a:lnT>
                    <a:lnB w="12699" algn="ctr">
                      <a:solidFill>
                        <a:srgbClr val="73B0F4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Franklin Gothic Medium"/>
                          <a:cs typeface="Franklin Gothic Medium"/>
                        </a:rPr>
                        <a:t>70</a:t>
                      </a:r>
                      <a:endParaRPr/>
                    </a:p>
                  </a:txBody>
                  <a:tcPr marL="9522" marR="9522" marT="9522" marB="0" anchor="ctr">
                    <a:lnL w="12699" algn="ctr">
                      <a:noFill/>
                    </a:lnL>
                    <a:lnR w="12699" algn="ctr">
                      <a:noFill/>
                    </a:lnR>
                    <a:lnT w="12699" algn="ctr">
                      <a:solidFill>
                        <a:srgbClr val="73B0F4"/>
                      </a:solidFill>
                    </a:lnT>
                    <a:lnB w="12699" algn="ctr">
                      <a:solidFill>
                        <a:srgbClr val="73B0F4"/>
                      </a:solidFill>
                    </a:lnB>
                    <a:noFill/>
                  </a:tcPr>
                </a:tc>
              </a:tr>
              <a:tr h="893840">
                <a:tc>
                  <a:txBody>
                    <a:bodyPr/>
                    <a:p>
                      <a:pPr marL="0" algn="l" defTabSz="914400"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Franklin Gothic Medium"/>
                          <a:ea typeface="Arial"/>
                          <a:cs typeface="Franklin Gothic Medium"/>
                        </a:rPr>
                        <a:t>Численность пострадавших в результате несчастных случаев на производстве с утратой трудоспособности на 1 рабочий день и более, человек</a:t>
                      </a:r>
                      <a:endParaRPr lang="ru-RU" sz="1300" b="0" i="0" u="none" strike="noStrike" cap="none" spc="0">
                        <a:solidFill>
                          <a:schemeClr val="accent5">
                            <a:lumMod val="50000"/>
                          </a:schemeClr>
                        </a:solidFill>
                        <a:latin typeface="Franklin Gothic Medium"/>
                        <a:cs typeface="Franklin Gothic Medium"/>
                      </a:endParaRPr>
                    </a:p>
                    <a:p>
                      <a:pPr>
                        <a:defRPr/>
                      </a:pPr>
                      <a:endParaRPr lang="ru-RU" sz="1300" b="0" i="0" u="none" strike="noStrike" cap="none" spc="0">
                        <a:solidFill>
                          <a:schemeClr val="accent5">
                            <a:lumMod val="50000"/>
                          </a:schemeClr>
                        </a:solidFill>
                        <a:latin typeface="Franklin Gothic Medium"/>
                        <a:cs typeface="Franklin Gothic Medium"/>
                      </a:endParaRPr>
                    </a:p>
                  </a:txBody>
                  <a:tcPr marL="9524" marR="9524" marT="9524" marB="0">
                    <a:lnL w="12699" algn="ctr">
                      <a:noFill/>
                    </a:lnL>
                    <a:lnR w="12699" algn="ctr">
                      <a:noFill/>
                    </a:lnR>
                    <a:lnT w="12699" algn="ctr">
                      <a:solidFill>
                        <a:srgbClr val="73B0F4"/>
                      </a:solidFill>
                    </a:lnT>
                    <a:lnB w="12699" algn="ctr">
                      <a:solidFill>
                        <a:srgbClr val="73B0F4"/>
                      </a:solidFill>
                    </a:lnB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400" b="0" i="0" u="none" strike="noStrike" cap="none" spc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Franklin Gothic Medium"/>
                          <a:cs typeface="Franklin Gothic Medium"/>
                        </a:rPr>
                        <a:t>540</a:t>
                      </a:r>
                      <a:endParaRPr sz="1400">
                        <a:latin typeface="Franklin Gothic Medium"/>
                        <a:cs typeface="Franklin Gothic Medium"/>
                      </a:endParaRPr>
                    </a:p>
                  </a:txBody>
                  <a:tcPr marL="9524" marR="9524" marT="9524" marB="0" anchor="ctr">
                    <a:lnL w="12699" algn="ctr">
                      <a:noFill/>
                    </a:lnL>
                    <a:lnR w="12699" algn="ctr">
                      <a:noFill/>
                    </a:lnR>
                    <a:lnT w="12699" algn="ctr">
                      <a:solidFill>
                        <a:srgbClr val="73B0F4"/>
                      </a:solidFill>
                    </a:lnT>
                    <a:lnB w="12699" algn="ctr">
                      <a:solidFill>
                        <a:srgbClr val="73B0F4"/>
                      </a:solidFill>
                    </a:lnB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400" b="0" i="0" u="none" strike="noStrike" cap="none" spc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Franklin Gothic Medium"/>
                          <a:cs typeface="Franklin Gothic Medium"/>
                        </a:rPr>
                        <a:t>535</a:t>
                      </a:r>
                      <a:endParaRPr sz="1400">
                        <a:latin typeface="Franklin Gothic Medium"/>
                        <a:cs typeface="Franklin Gothic Medium"/>
                      </a:endParaRPr>
                    </a:p>
                  </a:txBody>
                  <a:tcPr marL="9524" marR="9524" marT="9524" marB="0" anchor="ctr">
                    <a:lnL w="12699" algn="ctr">
                      <a:noFill/>
                    </a:lnL>
                    <a:lnR w="12699" algn="ctr">
                      <a:noFill/>
                    </a:lnR>
                    <a:lnT w="12699" algn="ctr">
                      <a:solidFill>
                        <a:srgbClr val="73B0F4"/>
                      </a:solidFill>
                    </a:lnT>
                    <a:lnB w="12699" algn="ctr">
                      <a:solidFill>
                        <a:srgbClr val="73B0F4"/>
                      </a:solidFill>
                    </a:lnB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400" b="0" i="0" u="none" strike="noStrike" cap="none" spc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Franklin Gothic Medium"/>
                          <a:cs typeface="Franklin Gothic Medium"/>
                        </a:rPr>
                        <a:t>530</a:t>
                      </a:r>
                      <a:endParaRPr sz="1400">
                        <a:latin typeface="Franklin Gothic Medium"/>
                        <a:cs typeface="Franklin Gothic Medium"/>
                      </a:endParaRPr>
                    </a:p>
                  </a:txBody>
                  <a:tcPr marL="9524" marR="9524" marT="9524" marB="0" anchor="ctr">
                    <a:lnL w="12699" algn="ctr">
                      <a:noFill/>
                    </a:lnL>
                    <a:lnR w="12699" algn="ctr">
                      <a:noFill/>
                    </a:lnR>
                    <a:lnT w="12699" algn="ctr">
                      <a:solidFill>
                        <a:srgbClr val="73B0F4"/>
                      </a:solidFill>
                    </a:lnT>
                    <a:lnB w="12699" algn="ctr">
                      <a:solidFill>
                        <a:srgbClr val="73B0F4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400" b="0" i="0" u="none" strike="noStrike" cap="none" spc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Franklin Gothic Medium"/>
                          <a:cs typeface="Franklin Gothic Medium"/>
                        </a:rPr>
                        <a:t>525</a:t>
                      </a:r>
                      <a:endParaRPr sz="1400">
                        <a:latin typeface="Franklin Gothic Medium"/>
                        <a:cs typeface="Franklin Gothic Medium"/>
                      </a:endParaRPr>
                    </a:p>
                  </a:txBody>
                  <a:tcPr marL="9524" marR="9524" marT="9524" marB="0" anchor="ctr">
                    <a:lnL w="12699" algn="ctr">
                      <a:noFill/>
                    </a:lnL>
                    <a:lnR w="12699" algn="ctr">
                      <a:noFill/>
                    </a:lnR>
                    <a:lnT w="12699" algn="ctr">
                      <a:solidFill>
                        <a:srgbClr val="73B0F4"/>
                      </a:solidFill>
                    </a:lnT>
                    <a:lnB w="12699" algn="ctr">
                      <a:solidFill>
                        <a:srgbClr val="73B0F4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400" b="0" i="0" u="none" strike="noStrike" cap="none" spc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Franklin Gothic Medium"/>
                          <a:cs typeface="Franklin Gothic Medium"/>
                        </a:rPr>
                        <a:t>520</a:t>
                      </a:r>
                      <a:endParaRPr sz="1400">
                        <a:latin typeface="Franklin Gothic Medium"/>
                        <a:cs typeface="Franklin Gothic Medium"/>
                      </a:endParaRPr>
                    </a:p>
                  </a:txBody>
                  <a:tcPr marL="9522" marR="9522" marT="9522" marB="0" anchor="ctr">
                    <a:lnL w="12699" algn="ctr">
                      <a:noFill/>
                    </a:lnL>
                    <a:lnR w="12699" algn="ctr">
                      <a:noFill/>
                    </a:lnR>
                    <a:lnT w="12699" algn="ctr">
                      <a:solidFill>
                        <a:srgbClr val="73B0F4"/>
                      </a:solidFill>
                    </a:lnT>
                    <a:lnB w="12699" algn="ctr">
                      <a:solidFill>
                        <a:srgbClr val="73B0F4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400" b="0" i="0" u="none" strike="noStrike" cap="none" spc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Franklin Gothic Medium"/>
                          <a:cs typeface="Franklin Gothic Medium"/>
                        </a:rPr>
                        <a:t>515</a:t>
                      </a:r>
                      <a:endParaRPr sz="1400">
                        <a:latin typeface="Franklin Gothic Medium"/>
                        <a:cs typeface="Franklin Gothic Medium"/>
                      </a:endParaRPr>
                    </a:p>
                  </a:txBody>
                  <a:tcPr marL="9522" marR="9522" marT="9522" marB="0" anchor="ctr">
                    <a:lnL w="12699" algn="ctr">
                      <a:noFill/>
                    </a:lnL>
                    <a:lnR w="12699" algn="ctr">
                      <a:noFill/>
                    </a:lnR>
                    <a:lnT w="12699" algn="ctr">
                      <a:solidFill>
                        <a:srgbClr val="73B0F4"/>
                      </a:solidFill>
                    </a:lnT>
                    <a:lnB w="12699" algn="ctr">
                      <a:solidFill>
                        <a:srgbClr val="73B0F4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400" b="0" i="0" u="none" strike="noStrike" cap="none" spc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Franklin Gothic Medium"/>
                          <a:cs typeface="Franklin Gothic Medium"/>
                        </a:rPr>
                        <a:t>510</a:t>
                      </a:r>
                      <a:endParaRPr sz="1400">
                        <a:latin typeface="Franklin Gothic Medium"/>
                        <a:cs typeface="Franklin Gothic Medium"/>
                      </a:endParaRPr>
                    </a:p>
                  </a:txBody>
                  <a:tcPr marL="9522" marR="9522" marT="9522" marB="0" anchor="ctr">
                    <a:lnL w="12699" algn="ctr">
                      <a:noFill/>
                    </a:lnL>
                    <a:lnR w="12699" algn="ctr">
                      <a:noFill/>
                    </a:lnR>
                    <a:lnT w="12699" algn="ctr">
                      <a:solidFill>
                        <a:srgbClr val="73B0F4"/>
                      </a:solidFill>
                    </a:lnT>
                    <a:lnB w="12699" algn="ctr">
                      <a:solidFill>
                        <a:srgbClr val="73B0F4"/>
                      </a:solidFill>
                    </a:lnB>
                    <a:noFill/>
                  </a:tcPr>
                </a:tc>
              </a:tr>
              <a:tr h="857250">
                <a:tc>
                  <a:txBody>
                    <a:bodyPr/>
                    <a:p>
                      <a:pPr algn="l"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Franklin Gothic Medium"/>
                        </a:rPr>
                        <a:t>Количество участников Государственной программы РФ по переселению соотечественников, прибывших в автономный округ, человек </a:t>
                      </a:r>
                      <a:endParaRPr/>
                    </a:p>
                  </a:txBody>
                  <a:tcPr marL="9524" marR="9524" marT="9524" marB="0">
                    <a:lnL w="12699" algn="ctr">
                      <a:noFill/>
                    </a:lnL>
                    <a:lnR w="12699" algn="ctr">
                      <a:noFill/>
                    </a:lnR>
                    <a:lnT w="12699" algn="ctr">
                      <a:solidFill>
                        <a:srgbClr val="73B0F4"/>
                      </a:solidFill>
                    </a:lnT>
                    <a:lnB w="12699" algn="ctr">
                      <a:solidFill>
                        <a:srgbClr val="73B0F4"/>
                      </a:solidFill>
                    </a:lnB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Franklin Gothic Medium"/>
                          <a:cs typeface="Franklin Gothic Medium"/>
                        </a:rPr>
                        <a:t>292</a:t>
                      </a:r>
                      <a:endParaRPr/>
                    </a:p>
                  </a:txBody>
                  <a:tcPr marL="9524" marR="9524" marT="9524" marB="0" anchor="ctr">
                    <a:lnL w="12699" algn="ctr">
                      <a:noFill/>
                    </a:lnL>
                    <a:lnR w="12699" algn="ctr">
                      <a:noFill/>
                    </a:lnR>
                    <a:lnT w="12699" algn="ctr">
                      <a:solidFill>
                        <a:srgbClr val="73B0F4"/>
                      </a:solidFill>
                    </a:lnT>
                    <a:lnB w="12699" algn="ctr">
                      <a:solidFill>
                        <a:srgbClr val="73B0F4"/>
                      </a:solidFill>
                    </a:lnB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Franklin Gothic Medium"/>
                          <a:cs typeface="Franklin Gothic Medium"/>
                        </a:rPr>
                        <a:t>294</a:t>
                      </a:r>
                      <a:endParaRPr/>
                    </a:p>
                  </a:txBody>
                  <a:tcPr marL="9524" marR="9524" marT="9524" marB="0" anchor="ctr">
                    <a:lnL w="12699" algn="ctr">
                      <a:noFill/>
                    </a:lnL>
                    <a:lnR w="12699" algn="ctr">
                      <a:noFill/>
                    </a:lnR>
                    <a:lnT w="12699" algn="ctr">
                      <a:solidFill>
                        <a:srgbClr val="73B0F4"/>
                      </a:solidFill>
                    </a:lnT>
                    <a:lnB w="12699" algn="ctr">
                      <a:solidFill>
                        <a:srgbClr val="73B0F4"/>
                      </a:solidFill>
                    </a:lnB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/>
                        <a:t>-</a:t>
                      </a:r>
                      <a:endParaRPr/>
                    </a:p>
                  </a:txBody>
                  <a:tcPr marL="9524" marR="9524" marT="9524" marB="0" anchor="ctr">
                    <a:lnL w="12699" algn="ctr">
                      <a:noFill/>
                    </a:lnL>
                    <a:lnR w="12699" algn="ctr">
                      <a:noFill/>
                    </a:lnR>
                    <a:lnT w="12699" algn="ctr">
                      <a:solidFill>
                        <a:srgbClr val="73B0F4"/>
                      </a:solidFill>
                    </a:lnT>
                    <a:lnB w="12699" algn="ctr">
                      <a:solidFill>
                        <a:srgbClr val="73B0F4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/>
                        <a:t>-</a:t>
                      </a:r>
                      <a:endParaRPr/>
                    </a:p>
                  </a:txBody>
                  <a:tcPr marL="9524" marR="9524" marT="9524" marB="0" anchor="ctr">
                    <a:lnL w="12699" algn="ctr">
                      <a:noFill/>
                    </a:lnL>
                    <a:lnR w="12699" algn="ctr">
                      <a:noFill/>
                    </a:lnR>
                    <a:lnT w="12699" algn="ctr">
                      <a:solidFill>
                        <a:srgbClr val="73B0F4"/>
                      </a:solidFill>
                    </a:lnT>
                    <a:lnB w="12699" algn="ctr">
                      <a:solidFill>
                        <a:srgbClr val="73B0F4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/>
                        <a:t>-</a:t>
                      </a:r>
                      <a:endParaRPr/>
                    </a:p>
                  </a:txBody>
                  <a:tcPr marL="9522" marR="9522" marT="9522" marB="0" anchor="ctr">
                    <a:lnL w="12699" algn="ctr">
                      <a:noFill/>
                    </a:lnL>
                    <a:lnR w="12699" algn="ctr">
                      <a:noFill/>
                    </a:lnR>
                    <a:lnT w="12699" algn="ctr">
                      <a:solidFill>
                        <a:srgbClr val="73B0F4"/>
                      </a:solidFill>
                    </a:lnT>
                    <a:lnB w="12699" algn="ctr">
                      <a:solidFill>
                        <a:srgbClr val="73B0F4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/>
                        <a:t>-</a:t>
                      </a:r>
                      <a:endParaRPr/>
                    </a:p>
                  </a:txBody>
                  <a:tcPr marL="9522" marR="9522" marT="9522" marB="0" anchor="ctr">
                    <a:lnL w="12699" algn="ctr">
                      <a:noFill/>
                    </a:lnL>
                    <a:lnR w="12699" algn="ctr">
                      <a:noFill/>
                    </a:lnR>
                    <a:lnT w="12699" algn="ctr">
                      <a:solidFill>
                        <a:srgbClr val="73B0F4"/>
                      </a:solidFill>
                    </a:lnT>
                    <a:lnB w="12699" algn="ctr">
                      <a:solidFill>
                        <a:srgbClr val="73B0F4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/>
                        <a:t>-</a:t>
                      </a:r>
                      <a:endParaRPr/>
                    </a:p>
                  </a:txBody>
                  <a:tcPr marL="9522" marR="9522" marT="9522" marB="0" anchor="ctr">
                    <a:lnL w="12699" algn="ctr">
                      <a:noFill/>
                    </a:lnL>
                    <a:lnR w="12699" algn="ctr">
                      <a:noFill/>
                    </a:lnR>
                    <a:lnT w="12699" algn="ctr">
                      <a:solidFill>
                        <a:srgbClr val="73B0F4"/>
                      </a:solidFill>
                    </a:lnT>
                    <a:lnB w="12699" algn="ctr">
                      <a:solidFill>
                        <a:srgbClr val="73B0F4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275948302" name="Номер слайда 1"/>
          <p:cNvSpPr>
            <a:spLocks noGrp="1"/>
          </p:cNvSpPr>
          <p:nvPr>
            <p:ph type="sldNum" sz="quarter" idx="12"/>
          </p:nvPr>
        </p:nvSpPr>
        <p:spPr bwMode="auto"/>
        <p:txBody>
          <a:bodyPr vert="horz" lIns="91440" tIns="45720" rIns="91440" bIns="45720" rtlCol="0" anchor="ctr"/>
          <a:lstStyle/>
          <a:p>
            <a:pPr algn="r">
              <a:defRPr/>
            </a:pPr>
            <a:fld id="{2AA1A90E-DE36-E566-0D2D-67911AF9717A}" type="slidenum">
              <a:rPr lang="en-US" sz="1200">
                <a:solidFill>
                  <a:schemeClr val="tx1">
                    <a:tint val="75000"/>
                  </a:schemeClr>
                </a:solidFill>
              </a:rPr>
              <a:t/>
            </a:fld>
            <a:endParaRPr lang="en-US" sz="1200">
              <a:solidFill>
                <a:schemeClr val="tx1">
                  <a:tint val="7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MasterSp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412918106" name="Прямоугольник 1"/>
          <p:cNvSpPr/>
          <p:nvPr/>
        </p:nvSpPr>
        <p:spPr bwMode="auto">
          <a:xfrm>
            <a:off x="279338" y="28973"/>
            <a:ext cx="8440435" cy="71879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7717" tIns="48859" rIns="97717" bIns="48859" numCol="1" rtlCol="0" anchor="ctr" anchorCtr="0" compatLnSpc="1">
            <a:prstTxWarp prst="textNoShape"/>
          </a:bodyPr>
          <a:lstStyle/>
          <a:p>
            <a:pPr>
              <a:defRPr/>
            </a:pPr>
            <a:r>
              <a:rPr lang="ru-RU" sz="2100" b="1">
                <a:solidFill>
                  <a:schemeClr val="accent5">
                    <a:lumMod val="50000"/>
                  </a:schemeClr>
                </a:solidFill>
                <a:latin typeface="Franklin Gothic Medium"/>
              </a:rPr>
              <a:t>ПРОЕКТНАЯ ЧАСТЬ </a:t>
            </a:r>
            <a:endParaRPr sz="2100" b="1">
              <a:solidFill>
                <a:schemeClr val="accent5">
                  <a:lumMod val="50000"/>
                </a:schemeClr>
              </a:solidFill>
              <a:latin typeface="Franklin Gothic Medium"/>
            </a:endParaRPr>
          </a:p>
          <a:p>
            <a:pPr>
              <a:defRPr/>
            </a:pPr>
            <a:r>
              <a:rPr lang="ru-RU" sz="2100" b="1">
                <a:solidFill>
                  <a:schemeClr val="accent5">
                    <a:lumMod val="50000"/>
                  </a:schemeClr>
                </a:solidFill>
                <a:latin typeface="Franklin Gothic Medium"/>
              </a:rPr>
              <a:t>государственной программы «Поддержка занятости населения»</a:t>
            </a:r>
            <a:endParaRPr sz="210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1234993355" name="Группа 23"/>
          <p:cNvGrpSpPr/>
          <p:nvPr/>
        </p:nvGrpSpPr>
        <p:grpSpPr bwMode="auto">
          <a:xfrm>
            <a:off x="2497" y="742950"/>
            <a:ext cx="9144000" cy="97305"/>
            <a:chOff x="947650" y="2746863"/>
            <a:chExt cx="7257565" cy="97305"/>
          </a:xfrm>
        </p:grpSpPr>
        <p:sp>
          <p:nvSpPr>
            <p:cNvPr id="786786799" name="Прямоугольник 24"/>
            <p:cNvSpPr/>
            <p:nvPr/>
          </p:nvSpPr>
          <p:spPr bwMode="auto">
            <a:xfrm>
              <a:off x="947650" y="2746863"/>
              <a:ext cx="7257564" cy="52156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625568682" name="Прямоугольник 25"/>
            <p:cNvSpPr/>
            <p:nvPr/>
          </p:nvSpPr>
          <p:spPr bwMode="auto">
            <a:xfrm flipV="1">
              <a:off x="947650" y="2798449"/>
              <a:ext cx="7257565" cy="45718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1863087135" name="Номер слайда 2"/>
          <p:cNvSpPr txBox="1"/>
          <p:nvPr/>
        </p:nvSpPr>
        <p:spPr bwMode="auto">
          <a:xfrm>
            <a:off x="6877476" y="6318388"/>
            <a:ext cx="2057400" cy="365124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ru-RU" sz="1200">
                <a:solidFill>
                  <a:prstClr val="black">
                    <a:tint val="75000"/>
                  </a:prstClr>
                </a:solidFill>
              </a:rPr>
              <a:t>5</a:t>
            </a:r>
            <a:endParaRPr lang="en-US" sz="120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932575503" name="Прямая со стрелкой 108"/>
          <p:cNvCxnSpPr>
            <a:cxnSpLocks/>
          </p:cNvCxnSpPr>
          <p:nvPr/>
        </p:nvCxnSpPr>
        <p:spPr bwMode="auto">
          <a:xfrm>
            <a:off x="187550" y="1605069"/>
            <a:ext cx="8708580" cy="0"/>
          </a:xfrm>
          <a:prstGeom prst="straightConnector1">
            <a:avLst/>
          </a:prstGeom>
          <a:ln w="19050">
            <a:solidFill>
              <a:schemeClr val="accent1">
                <a:lumMod val="75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667454" name="Прямая со стрелкой 109"/>
          <p:cNvCxnSpPr>
            <a:cxnSpLocks/>
          </p:cNvCxnSpPr>
          <p:nvPr/>
        </p:nvCxnSpPr>
        <p:spPr bwMode="auto">
          <a:xfrm>
            <a:off x="4560251" y="1003019"/>
            <a:ext cx="45720" cy="5417412"/>
          </a:xfrm>
          <a:prstGeom prst="straightConnector1">
            <a:avLst/>
          </a:prstGeom>
          <a:ln w="19050" cap="flat" cmpd="sng" algn="ctr">
            <a:solidFill>
              <a:schemeClr val="accent1">
                <a:lumMod val="74901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76372339" name="Группа 9"/>
          <p:cNvGrpSpPr/>
          <p:nvPr/>
        </p:nvGrpSpPr>
        <p:grpSpPr bwMode="auto">
          <a:xfrm>
            <a:off x="279336" y="1726066"/>
            <a:ext cx="4210885" cy="4027668"/>
            <a:chOff x="0" y="0"/>
            <a:chExt cx="4210885" cy="4027668"/>
          </a:xfrm>
        </p:grpSpPr>
        <p:grpSp>
          <p:nvGrpSpPr>
            <p:cNvPr id="817821031" name="Группа 11"/>
            <p:cNvGrpSpPr/>
            <p:nvPr/>
          </p:nvGrpSpPr>
          <p:grpSpPr bwMode="auto">
            <a:xfrm>
              <a:off x="0" y="0"/>
              <a:ext cx="4210885" cy="2559906"/>
              <a:chOff x="0" y="0"/>
              <a:chExt cx="4210885" cy="2559906"/>
            </a:xfrm>
          </p:grpSpPr>
          <p:sp>
            <p:nvSpPr>
              <p:cNvPr id="1096861330" name="TextBox 114"/>
              <p:cNvSpPr txBox="1"/>
              <p:nvPr/>
            </p:nvSpPr>
            <p:spPr bwMode="auto">
              <a:xfrm>
                <a:off x="16362" y="640438"/>
                <a:ext cx="3654360" cy="8233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:r>
                  <a:rPr lang="ru-RU" sz="1200" b="1">
                    <a:solidFill>
                      <a:schemeClr val="tx2"/>
                    </a:solidFill>
                    <a:latin typeface="Franklin Gothic Medium"/>
                    <a:cs typeface="Times New Roman"/>
                  </a:rPr>
                  <a:t>Руководитель: </a:t>
                </a:r>
                <a:r>
                  <a:rPr lang="ru-RU" sz="1200">
                    <a:solidFill>
                      <a:schemeClr val="tx2"/>
                    </a:solidFill>
                    <a:latin typeface="Franklin Gothic Medium"/>
                    <a:cs typeface="Times New Roman"/>
                  </a:rPr>
                  <a:t>Степанян Юлия Сергеевна,   заместитель директора - начальник управления Департамента труда и занятости населения Ханты-Мансийского автономного округа - Югры </a:t>
                </a:r>
                <a:endParaRPr/>
              </a:p>
            </p:txBody>
          </p:sp>
          <p:sp>
            <p:nvSpPr>
              <p:cNvPr id="1732922483" name="TextBox 115"/>
              <p:cNvSpPr txBox="1"/>
              <p:nvPr/>
            </p:nvSpPr>
            <p:spPr bwMode="auto">
              <a:xfrm>
                <a:off x="18687" y="0"/>
                <a:ext cx="4075300" cy="6404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:r>
                  <a:rPr lang="ru-RU" sz="1200" b="1">
                    <a:solidFill>
                      <a:schemeClr val="tx2"/>
                    </a:solidFill>
                    <a:latin typeface="Franklin Gothic Medium"/>
                    <a:cs typeface="Times New Roman"/>
                  </a:rPr>
                  <a:t>Куратор: </a:t>
                </a:r>
                <a:r>
                  <a:rPr lang="ru-RU" sz="1200">
                    <a:solidFill>
                      <a:schemeClr val="tx2"/>
                    </a:solidFill>
                    <a:latin typeface="Franklin Gothic Medium"/>
                    <a:cs typeface="Times New Roman"/>
                  </a:rPr>
                  <a:t>Белкин Роман Михайлович, </a:t>
                </a:r>
                <a:br>
                  <a:rPr lang="ru-RU" sz="1200">
                    <a:solidFill>
                      <a:schemeClr val="tx2"/>
                    </a:solidFill>
                    <a:latin typeface="Franklin Gothic Medium"/>
                    <a:cs typeface="Times New Roman"/>
                  </a:rPr>
                </a:br>
                <a:r>
                  <a:rPr lang="ru-RU" sz="1200">
                    <a:solidFill>
                      <a:schemeClr val="tx2"/>
                    </a:solidFill>
                    <a:latin typeface="Franklin Gothic Medium"/>
                    <a:cs typeface="Times New Roman"/>
                  </a:rPr>
                  <a:t>директор Департамента труда и занятости населения Ханты-Мансийского автономного округа – Югры</a:t>
                </a:r>
                <a:endParaRPr/>
              </a:p>
            </p:txBody>
          </p:sp>
          <p:sp>
            <p:nvSpPr>
              <p:cNvPr id="438765752" name="TextBox 116"/>
              <p:cNvSpPr txBox="1"/>
              <p:nvPr/>
            </p:nvSpPr>
            <p:spPr bwMode="auto">
              <a:xfrm>
                <a:off x="0" y="1477506"/>
                <a:ext cx="4210885" cy="10823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:r>
                  <a:rPr lang="ru-RU" sz="1200" b="1">
                    <a:solidFill>
                      <a:schemeClr val="tx2"/>
                    </a:solidFill>
                    <a:latin typeface="Franklin Gothic Medium"/>
                    <a:cs typeface="Times New Roman"/>
                  </a:rPr>
                  <a:t>Ключевые участники:  </a:t>
                </a:r>
                <a:endParaRPr/>
              </a:p>
              <a:p>
                <a:pPr>
                  <a:defRPr/>
                </a:pPr>
                <a:r>
                  <a:rPr lang="ru-RU" sz="1200">
                    <a:solidFill>
                      <a:schemeClr val="tx2"/>
                    </a:solidFill>
                    <a:latin typeface="Franklin Gothic Medium"/>
                    <a:cs typeface="Times New Roman"/>
                  </a:rPr>
                  <a:t>Департамент труда и занятости населения </a:t>
                </a:r>
                <a:endParaRPr/>
              </a:p>
              <a:p>
                <a:pPr>
                  <a:defRPr/>
                </a:pPr>
                <a:r>
                  <a:rPr lang="ru-RU" sz="1200">
                    <a:solidFill>
                      <a:schemeClr val="tx2"/>
                    </a:solidFill>
                    <a:latin typeface="Franklin Gothic Medium"/>
                    <a:cs typeface="Times New Roman"/>
                  </a:rPr>
                  <a:t>Ханты-Мансийского автономного округа – Югры</a:t>
                </a:r>
                <a:endParaRPr/>
              </a:p>
              <a:p>
                <a:pPr>
                  <a:spcBef>
                    <a:spcPts val="599"/>
                  </a:spcBef>
                  <a:defRPr/>
                </a:pPr>
                <a:r>
                  <a:rPr lang="ru-RU" sz="1200">
                    <a:solidFill>
                      <a:schemeClr val="tx2"/>
                    </a:solidFill>
                    <a:latin typeface="Franklin Gothic Medium"/>
                    <a:cs typeface="Times New Roman"/>
                  </a:rPr>
                  <a:t>Казенные учреждения Ханты-Мансийского автономного округа – Югры центры занятости населения</a:t>
                </a:r>
                <a:endParaRPr lang="ru-RU" sz="1200" i="1">
                  <a:solidFill>
                    <a:schemeClr val="tx2"/>
                  </a:solidFill>
                  <a:latin typeface="Franklin Gothic Medium"/>
                  <a:cs typeface="Times New Roman"/>
                </a:endParaRPr>
              </a:p>
            </p:txBody>
          </p:sp>
        </p:grpSp>
        <p:sp>
          <p:nvSpPr>
            <p:cNvPr id="1932649428" name="TextBox 7"/>
            <p:cNvSpPr txBox="1"/>
            <p:nvPr/>
          </p:nvSpPr>
          <p:spPr bwMode="auto">
            <a:xfrm>
              <a:off x="18687" y="3570109"/>
              <a:ext cx="3660672" cy="4575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ru-RU" sz="1200" b="1">
                  <a:solidFill>
                    <a:schemeClr val="tx2"/>
                  </a:solidFill>
                  <a:latin typeface="Franklin Gothic Medium"/>
                </a:rPr>
                <a:t>Срок реализации: </a:t>
              </a:r>
              <a:endParaRPr/>
            </a:p>
            <a:p>
              <a:pPr>
                <a:defRPr/>
              </a:pPr>
              <a:r>
                <a:rPr lang="ru-RU" sz="1200">
                  <a:solidFill>
                    <a:schemeClr val="tx2"/>
                  </a:solidFill>
                  <a:latin typeface="Franklin Gothic Medium"/>
                </a:rPr>
                <a:t>01.01.2024 </a:t>
              </a:r>
              <a:r>
                <a:rPr lang="ru-RU" sz="1200">
                  <a:solidFill>
                    <a:schemeClr val="tx2"/>
                  </a:solidFill>
                  <a:latin typeface="Franklin Gothic Medium"/>
                  <a:cs typeface="Times New Roman"/>
                </a:rPr>
                <a:t>–</a:t>
              </a:r>
              <a:r>
                <a:rPr lang="ru-RU" sz="1200">
                  <a:solidFill>
                    <a:schemeClr val="tx2"/>
                  </a:solidFill>
                  <a:latin typeface="Franklin Gothic Medium"/>
                </a:rPr>
                <a:t> 31.12.2026</a:t>
              </a:r>
              <a:endParaRPr/>
            </a:p>
          </p:txBody>
        </p:sp>
      </p:grpSp>
      <p:sp>
        <p:nvSpPr>
          <p:cNvPr id="662214464" name="TextBox 101"/>
          <p:cNvSpPr txBox="1"/>
          <p:nvPr/>
        </p:nvSpPr>
        <p:spPr bwMode="auto">
          <a:xfrm>
            <a:off x="1747107" y="945997"/>
            <a:ext cx="2754607" cy="640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defRPr/>
            </a:pPr>
            <a:r>
              <a:rPr lang="ru-RU" sz="1800" b="1" i="0" u="none" strike="noStrike" cap="none" spc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Ведомственный проект </a:t>
            </a:r>
            <a:endParaRPr/>
          </a:p>
          <a:p>
            <a:pPr algn="r">
              <a:defRPr/>
            </a:pPr>
            <a:r>
              <a:rPr lang="ru-RU" sz="1800" b="1" i="0" u="none" strike="noStrike" cap="none" spc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«Моя работа в Югре»</a:t>
            </a:r>
            <a:endParaRPr/>
          </a:p>
        </p:txBody>
      </p:sp>
      <p:sp>
        <p:nvSpPr>
          <p:cNvPr id="1731728800" name="TextBox 114"/>
          <p:cNvSpPr txBox="1"/>
          <p:nvPr/>
        </p:nvSpPr>
        <p:spPr bwMode="auto">
          <a:xfrm>
            <a:off x="298025" y="4406610"/>
            <a:ext cx="3663000" cy="640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1200" b="1">
                <a:solidFill>
                  <a:schemeClr val="tx2"/>
                </a:solidFill>
                <a:latin typeface="Franklin Gothic Medium"/>
                <a:cs typeface="Times New Roman"/>
              </a:rPr>
              <a:t>Целевые группы: </a:t>
            </a:r>
            <a:r>
              <a:rPr lang="ru-RU" sz="1200" b="0" u="none" strike="noStrike" cap="none" spc="0">
                <a:solidFill>
                  <a:schemeClr val="tx2"/>
                </a:solidFill>
                <a:latin typeface="Franklin Gothic Medium"/>
                <a:cs typeface="Franklin Gothic Medium"/>
              </a:rPr>
              <a:t>р</a:t>
            </a:r>
            <a:r>
              <a:rPr sz="1200" b="0" u="none" strike="noStrike" cap="none" spc="0">
                <a:solidFill>
                  <a:schemeClr val="tx2"/>
                </a:solidFill>
                <a:latin typeface="Franklin Gothic Medium"/>
                <a:cs typeface="Franklin Gothic Medium"/>
              </a:rPr>
              <a:t>аботники  казенных учреждений автономного округа центров занятости населения, граждане, работодатели </a:t>
            </a:r>
            <a:endParaRPr/>
          </a:p>
        </p:txBody>
      </p:sp>
      <p:sp>
        <p:nvSpPr>
          <p:cNvPr id="959471476" name="Прямоугольник 19"/>
          <p:cNvSpPr/>
          <p:nvPr/>
        </p:nvSpPr>
        <p:spPr bwMode="auto">
          <a:xfrm>
            <a:off x="10325144" y="2693763"/>
            <a:ext cx="2389695" cy="369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72000" rIns="72000">
            <a:spAutoFit/>
          </a:bodyPr>
          <a:lstStyle/>
          <a:p>
            <a:pPr algn="ctr">
              <a:defRPr/>
            </a:pPr>
            <a:r>
              <a:rPr lang="ru-RU" b="1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Times New Roman"/>
              </a:rPr>
              <a:t>Мероприятия:</a:t>
            </a:r>
            <a:endParaRPr/>
          </a:p>
        </p:txBody>
      </p:sp>
      <p:pic>
        <p:nvPicPr>
          <p:cNvPr id="1844229983" name="Picture 4" descr="https://socialmediamagnet.net/wp-content/uploads/Sylabus-Icon-e1545315556577.png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4982986" y="1003019"/>
            <a:ext cx="464400" cy="465435"/>
          </a:xfrm>
          <a:prstGeom prst="rect">
            <a:avLst/>
          </a:prstGeom>
          <a:noFill/>
        </p:spPr>
      </p:pic>
      <p:sp>
        <p:nvSpPr>
          <p:cNvPr id="279197501" name="TextBox 279197500"/>
          <p:cNvSpPr txBox="1"/>
          <p:nvPr/>
        </p:nvSpPr>
        <p:spPr bwMode="auto">
          <a:xfrm>
            <a:off x="5577735" y="1102694"/>
            <a:ext cx="1604501" cy="36575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 algn="l">
              <a:defRPr/>
            </a:pPr>
            <a:r>
              <a:rPr lang="ru-RU" b="1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Times New Roman"/>
              </a:rPr>
              <a:t>Мероприятия:</a:t>
            </a:r>
            <a:endParaRPr/>
          </a:p>
        </p:txBody>
      </p:sp>
      <p:sp>
        <p:nvSpPr>
          <p:cNvPr id="45107308" name="Прямоугольник 19"/>
          <p:cNvSpPr/>
          <p:nvPr/>
        </p:nvSpPr>
        <p:spPr bwMode="auto">
          <a:xfrm>
            <a:off x="4799583" y="1707127"/>
            <a:ext cx="4150773" cy="4297912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36000">
            <a:spAutoFit/>
          </a:bodyPr>
          <a:lstStyle/>
          <a:p>
            <a:pPr>
              <a:spcAft>
                <a:spcPts val="599"/>
              </a:spcAft>
              <a:defRPr/>
            </a:pPr>
            <a:r>
              <a:rPr lang="ru-RU" sz="1400" b="1">
                <a:solidFill>
                  <a:schemeClr val="accent5">
                    <a:lumMod val="50000"/>
                  </a:schemeClr>
                </a:solidFill>
                <a:latin typeface="Franklin Gothic Medium"/>
                <a:ea typeface="Vida 32 Pro"/>
                <a:cs typeface="Times New Roman"/>
              </a:rPr>
              <a:t>Модернизация службы занятости населения</a:t>
            </a:r>
            <a:endParaRPr/>
          </a:p>
          <a:p>
            <a:pPr>
              <a:spcAft>
                <a:spcPts val="598"/>
              </a:spcAft>
              <a:defRPr/>
            </a:pPr>
            <a:r>
              <a:rPr lang="ru-RU" sz="1000" b="1">
                <a:solidFill>
                  <a:schemeClr val="tx2"/>
                </a:solidFill>
                <a:latin typeface="Franklin Gothic Medium"/>
                <a:ea typeface="Vida 32 Pro"/>
                <a:cs typeface="Times New Roman"/>
              </a:rPr>
              <a:t>     </a:t>
            </a:r>
            <a:r>
              <a:rPr lang="ru-RU" sz="1200" b="1">
                <a:solidFill>
                  <a:schemeClr val="tx2"/>
                </a:solidFill>
                <a:latin typeface="Franklin Gothic Medium"/>
                <a:ea typeface="Vida 32 Pro"/>
                <a:cs typeface="Times New Roman"/>
              </a:rPr>
              <a:t>Новая модель  службы занятости:</a:t>
            </a:r>
            <a:endParaRPr sz="1200"/>
          </a:p>
          <a:p>
            <a:pPr marL="195763" indent="-195763" algn="just">
              <a:buFont typeface="Arial"/>
              <a:buChar char="–"/>
              <a:defRPr/>
            </a:pPr>
            <a:r>
              <a:rPr lang="ru-RU" sz="1200">
                <a:solidFill>
                  <a:schemeClr val="tx2"/>
                </a:solidFill>
                <a:latin typeface="Franklin Gothic Medium"/>
                <a:ea typeface="Vida 32 Pro"/>
                <a:cs typeface="Times New Roman"/>
              </a:rPr>
              <a:t>реорганизация сети сети центров занятости населения - создание учреждения «Центр занятости Югры» с   территориальными подразделениями центров занятости</a:t>
            </a:r>
            <a:endParaRPr sz="1200">
              <a:solidFill>
                <a:schemeClr val="tx2"/>
              </a:solidFill>
              <a:latin typeface="Franklin Gothic Medium"/>
              <a:ea typeface="Vida 32 Pro"/>
              <a:cs typeface="Times New Roman"/>
            </a:endParaRPr>
          </a:p>
          <a:p>
            <a:pPr marL="195763" indent="-195763" algn="just">
              <a:buFont typeface="Arial"/>
              <a:buChar char="–"/>
              <a:defRPr/>
            </a:pPr>
            <a:r>
              <a:rPr lang="ru-RU" sz="1200" b="0" i="0" u="none" strike="noStrike" cap="none" spc="0">
                <a:solidFill>
                  <a:schemeClr val="tx2"/>
                </a:solidFill>
                <a:latin typeface="Franklin Gothic Medium"/>
                <a:cs typeface="Franklin Gothic Medium"/>
              </a:rPr>
              <a:t> обеспечена возможность гражданам в получении услуг в отделениях Почты России, МФЦ либо иных общественных местах</a:t>
            </a:r>
            <a:r>
              <a:rPr lang="ru-RU" sz="1200">
                <a:solidFill>
                  <a:schemeClr val="tx2"/>
                </a:solidFill>
                <a:latin typeface="Franklin Gothic Medium"/>
                <a:ea typeface="Vida 32 Pro"/>
                <a:cs typeface="Times New Roman"/>
              </a:rPr>
              <a:t> </a:t>
            </a:r>
            <a:r>
              <a:rPr lang="ru-RU" sz="1000">
                <a:solidFill>
                  <a:schemeClr val="tx2"/>
                </a:solidFill>
                <a:latin typeface="Franklin Gothic Medium"/>
                <a:ea typeface="Vida 32 Pro"/>
                <a:cs typeface="Times New Roman"/>
              </a:rPr>
              <a:t>     </a:t>
            </a:r>
            <a:endParaRPr lang="ru-RU" sz="1000" b="0" i="0" u="none" strike="noStrike" cap="none" spc="0">
              <a:solidFill>
                <a:schemeClr val="tx2"/>
              </a:solidFill>
              <a:latin typeface="Franklin Gothic Medium"/>
              <a:cs typeface="Franklin Gothic Medium"/>
            </a:endParaRPr>
          </a:p>
          <a:p>
            <a:pPr>
              <a:defRPr/>
            </a:pPr>
            <a:r>
              <a:rPr lang="ru-RU" sz="1000" b="1">
                <a:solidFill>
                  <a:schemeClr val="tx2"/>
                </a:solidFill>
                <a:latin typeface="Franklin Gothic Medium"/>
                <a:ea typeface="Vida 32 Pro"/>
                <a:cs typeface="Times New Roman"/>
              </a:rPr>
              <a:t>      </a:t>
            </a:r>
            <a:r>
              <a:rPr lang="ru-RU" sz="1200" b="1">
                <a:solidFill>
                  <a:schemeClr val="tx2"/>
                </a:solidFill>
                <a:latin typeface="Franklin Gothic Medium"/>
                <a:ea typeface="Vida 32 Pro"/>
                <a:cs typeface="Times New Roman"/>
              </a:rPr>
              <a:t>Сотрудники нового типа:</a:t>
            </a:r>
            <a:endParaRPr sz="1200" b="1">
              <a:solidFill>
                <a:schemeClr val="tx2"/>
              </a:solidFill>
              <a:latin typeface="Franklin Gothic Medium"/>
              <a:ea typeface="Vida 32 Pro"/>
              <a:cs typeface="Times New Roman"/>
            </a:endParaRPr>
          </a:p>
          <a:p>
            <a:pPr marL="195763" indent="-195763" algn="just">
              <a:buFont typeface="Arial"/>
              <a:buChar char="–"/>
              <a:defRPr/>
            </a:pPr>
            <a:r>
              <a:rPr lang="ru-RU" sz="1200" b="0" i="0" u="none" strike="noStrike" cap="none" spc="0">
                <a:solidFill>
                  <a:schemeClr val="tx2"/>
                </a:solidFill>
                <a:latin typeface="Franklin Gothic Medium"/>
                <a:ea typeface="Vida 32 Pro"/>
                <a:cs typeface="Times New Roman"/>
              </a:rPr>
              <a:t>обучение </a:t>
            </a:r>
            <a:r>
              <a:rPr lang="ru-RU" sz="1200">
                <a:solidFill>
                  <a:schemeClr val="tx2"/>
                </a:solidFill>
                <a:latin typeface="Franklin Gothic Medium"/>
                <a:ea typeface="Vida 32 Pro"/>
                <a:cs typeface="Times New Roman"/>
              </a:rPr>
              <a:t>сотрудников центров занятости  функциям кадровых консультантов;</a:t>
            </a:r>
            <a:endParaRPr sz="1200">
              <a:solidFill>
                <a:schemeClr val="tx2"/>
              </a:solidFill>
              <a:latin typeface="Franklin Gothic Medium"/>
              <a:ea typeface="Vida 32 Pro"/>
              <a:cs typeface="Times New Roman"/>
            </a:endParaRPr>
          </a:p>
          <a:p>
            <a:pPr marL="195763" indent="-195763" algn="just">
              <a:buFont typeface="Arial"/>
              <a:buChar char="–"/>
              <a:defRPr/>
            </a:pPr>
            <a:r>
              <a:rPr lang="ru-RU" sz="1200" b="0" i="0" u="none" strike="noStrike" cap="none" spc="0">
                <a:solidFill>
                  <a:schemeClr val="tx2"/>
                </a:solidFill>
                <a:latin typeface="Franklin Gothic Medium"/>
                <a:cs typeface="Franklin Gothic Medium"/>
              </a:rPr>
              <a:t>внедрение программы нематериальной мотивации сотрудников в центрах занятости;</a:t>
            </a:r>
            <a:endParaRPr sz="1200" b="0" i="0" u="none" strike="noStrike" cap="none" spc="0">
              <a:solidFill>
                <a:schemeClr val="tx2"/>
              </a:solidFill>
              <a:latin typeface="Franklin Gothic Medium"/>
              <a:cs typeface="Franklin Gothic Medium"/>
            </a:endParaRPr>
          </a:p>
          <a:p>
            <a:pPr marL="195763" indent="-195763" algn="just">
              <a:buFont typeface="Arial"/>
              <a:buChar char="–"/>
              <a:defRPr/>
            </a:pPr>
            <a:r>
              <a:rPr lang="ru-RU" sz="1200" b="0" i="0" u="none" strike="noStrike" cap="none" spc="0">
                <a:solidFill>
                  <a:schemeClr val="tx2"/>
                </a:solidFill>
                <a:latin typeface="Franklin Gothic Medium"/>
                <a:cs typeface="Franklin Gothic Medium"/>
              </a:rPr>
              <a:t>внедрение положения о подборе персонала;</a:t>
            </a:r>
            <a:endParaRPr sz="1200" b="0" i="0" u="none" strike="noStrike" cap="none" spc="0">
              <a:solidFill>
                <a:schemeClr val="tx2"/>
              </a:solidFill>
              <a:latin typeface="Franklin Gothic Medium"/>
              <a:cs typeface="Franklin Gothic Medium"/>
            </a:endParaRPr>
          </a:p>
          <a:p>
            <a:pPr marL="195763" indent="-195763" algn="just">
              <a:buFont typeface="Arial"/>
              <a:buChar char="–"/>
              <a:defRPr/>
            </a:pPr>
            <a:r>
              <a:rPr lang="ru-RU" sz="1200" b="0" i="0" u="none" strike="noStrike" cap="none" spc="0">
                <a:solidFill>
                  <a:schemeClr val="tx2"/>
                </a:solidFill>
                <a:latin typeface="Franklin Gothic Medium"/>
                <a:cs typeface="Franklin Gothic Medium"/>
              </a:rPr>
              <a:t>внедрение положения об обучении сотрудников центров занятости</a:t>
            </a:r>
            <a:endParaRPr lang="ru-RU" sz="1000" b="0" i="0" u="none" strike="noStrike" cap="none" spc="0">
              <a:solidFill>
                <a:schemeClr val="tx2"/>
              </a:solidFill>
              <a:latin typeface="Franklin Gothic Medium"/>
              <a:cs typeface="Franklin Gothic Medium"/>
            </a:endParaRPr>
          </a:p>
          <a:p>
            <a:pPr>
              <a:defRPr/>
            </a:pPr>
            <a:r>
              <a:rPr lang="ru-RU" sz="1000" b="1">
                <a:solidFill>
                  <a:schemeClr val="tx2"/>
                </a:solidFill>
                <a:latin typeface="Franklin Gothic Medium"/>
                <a:ea typeface="Vida 32 Pro"/>
                <a:cs typeface="Times New Roman"/>
              </a:rPr>
              <a:t>       </a:t>
            </a:r>
            <a:r>
              <a:rPr lang="ru-RU" sz="1200" b="1">
                <a:solidFill>
                  <a:schemeClr val="tx2"/>
                </a:solidFill>
                <a:latin typeface="Franklin Gothic Medium"/>
                <a:ea typeface="Vida 32 Pro"/>
                <a:cs typeface="Times New Roman"/>
              </a:rPr>
              <a:t>Новые технологии в работе центров  занятости:</a:t>
            </a:r>
            <a:endParaRPr/>
          </a:p>
          <a:p>
            <a:pPr marL="217793" indent="-217793">
              <a:buFont typeface="Arial"/>
              <a:buChar char="–"/>
              <a:defRPr/>
            </a:pPr>
            <a:r>
              <a:rPr lang="ru-RU" sz="1200" b="0" i="0" u="none" strike="noStrike" cap="none" spc="0">
                <a:solidFill>
                  <a:schemeClr val="tx2"/>
                </a:solidFill>
                <a:latin typeface="Franklin Gothic Medium"/>
                <a:cs typeface="Franklin Gothic Medium"/>
              </a:rPr>
              <a:t>внедрение  проектов победителей регионального этапа Всероссийского конкурса профессионального    мастерства в сфере   занятости населения;</a:t>
            </a:r>
            <a:endParaRPr/>
          </a:p>
          <a:p>
            <a:pPr marL="217793" indent="-217793" algn="just">
              <a:buFont typeface="Arial"/>
              <a:buChar char="–"/>
              <a:defRPr/>
            </a:pPr>
            <a:r>
              <a:rPr lang="ru-RU" sz="1200" b="0" i="0" u="none" strike="noStrike" cap="none" spc="0">
                <a:solidFill>
                  <a:schemeClr val="tx2"/>
                </a:solidFill>
                <a:latin typeface="Franklin Gothic Medium"/>
                <a:cs typeface="Franklin Gothic Medium"/>
              </a:rPr>
              <a:t>внедрение Стандарта клиентоцентричности</a:t>
            </a:r>
            <a:endParaRPr sz="1200">
              <a:solidFill>
                <a:schemeClr val="tx2"/>
              </a:solidFill>
              <a:latin typeface="Franklin Gothic Medium"/>
              <a:ea typeface="Vida 32 Pro"/>
              <a:cs typeface="Times New Roman"/>
            </a:endParaRPr>
          </a:p>
        </p:txBody>
      </p:sp>
      <p:pic>
        <p:nvPicPr>
          <p:cNvPr id="1195150458" name="Рисунок 3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/>
        </p:blipFill>
        <p:spPr bwMode="auto">
          <a:xfrm>
            <a:off x="4850694" y="3610212"/>
            <a:ext cx="150111" cy="150111"/>
          </a:xfrm>
          <a:prstGeom prst="rect">
            <a:avLst/>
          </a:prstGeom>
        </p:spPr>
      </p:pic>
      <p:pic>
        <p:nvPicPr>
          <p:cNvPr id="471885916" name="Рисунок 3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/>
        </p:blipFill>
        <p:spPr bwMode="auto">
          <a:xfrm>
            <a:off x="4799583" y="2054396"/>
            <a:ext cx="150111" cy="150111"/>
          </a:xfrm>
          <a:prstGeom prst="rect">
            <a:avLst/>
          </a:prstGeom>
        </p:spPr>
      </p:pic>
      <p:pic>
        <p:nvPicPr>
          <p:cNvPr id="2027846358" name="Рисунок 2027846357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187550" y="936987"/>
            <a:ext cx="1459008" cy="59749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MasterSp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78553132" name="Номер слайда 2"/>
          <p:cNvSpPr>
            <a:spLocks noGrp="1"/>
          </p:cNvSpPr>
          <p:nvPr>
            <p:ph type="sldNum" sz="quarter" idx="12"/>
          </p:nvPr>
        </p:nvSpPr>
        <p:spPr bwMode="auto">
          <a:xfrm>
            <a:off x="6844195" y="6356383"/>
            <a:ext cx="2057400" cy="365124"/>
          </a:xfrm>
        </p:spPr>
        <p:txBody>
          <a:bodyPr/>
          <a:lstStyle/>
          <a:p>
            <a:pPr>
              <a:defRPr/>
            </a:pPr>
            <a:fld id="{3AA3C626-7F02-E583-C95B-8C64E979050C}" type="slidenum">
              <a:rPr lang="en-US">
                <a:solidFill>
                  <a:prstClr val="black">
                    <a:tint val="75000"/>
                  </a:prstClr>
                </a:solidFill>
              </a:rPr>
              <a:t/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699644633" name="Группа 29"/>
          <p:cNvGrpSpPr/>
          <p:nvPr/>
        </p:nvGrpSpPr>
        <p:grpSpPr bwMode="auto">
          <a:xfrm>
            <a:off x="2917" y="734485"/>
            <a:ext cx="9144000" cy="97305"/>
            <a:chOff x="947650" y="2746863"/>
            <a:chExt cx="7257565" cy="97305"/>
          </a:xfrm>
        </p:grpSpPr>
        <p:sp>
          <p:nvSpPr>
            <p:cNvPr id="81671051" name="Прямоугольник 30"/>
            <p:cNvSpPr/>
            <p:nvPr/>
          </p:nvSpPr>
          <p:spPr bwMode="auto">
            <a:xfrm>
              <a:off x="947650" y="2746863"/>
              <a:ext cx="7257564" cy="52156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050121096" name="Прямоугольник 31"/>
            <p:cNvSpPr/>
            <p:nvPr/>
          </p:nvSpPr>
          <p:spPr bwMode="auto">
            <a:xfrm flipV="1">
              <a:off x="947650" y="2798449"/>
              <a:ext cx="7257565" cy="45718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2064992739" name="Прямоугольник 41"/>
          <p:cNvSpPr/>
          <p:nvPr/>
        </p:nvSpPr>
        <p:spPr bwMode="auto">
          <a:xfrm flipH="0" flipV="0">
            <a:off x="265698" y="38746"/>
            <a:ext cx="8845438" cy="70420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7716" tIns="48858" rIns="97716" bIns="48858" numCol="1" rtlCol="0" anchor="ctr" anchorCtr="0" compatLnSpc="1">
            <a:prstTxWarp prst="textNoShape"/>
          </a:bodyPr>
          <a:lstStyle/>
          <a:p>
            <a:pPr>
              <a:defRPr/>
            </a:pPr>
            <a:r>
              <a:rPr lang="ru-RU" sz="2100" b="1" i="0" u="none" strike="noStrike" cap="none" spc="0">
                <a:solidFill>
                  <a:schemeClr val="accent5">
                    <a:lumMod val="50000"/>
                  </a:schemeClr>
                </a:solidFill>
                <a:latin typeface="Franklin Gothic Medium"/>
                <a:ea typeface="Franklin Gothic Medium"/>
                <a:cs typeface="Franklin Gothic Medium"/>
              </a:rPr>
              <a:t>ПРОЕКТНАЯ ЧАСТЬ </a:t>
            </a:r>
            <a:endParaRPr sz="2100" b="1" i="0" u="none" strike="noStrike" cap="none" spc="0">
              <a:solidFill>
                <a:schemeClr val="accent5">
                  <a:lumMod val="50000"/>
                </a:schemeClr>
              </a:solidFill>
              <a:latin typeface="Franklin Gothic Medium"/>
              <a:cs typeface="Franklin Gothic Medium"/>
            </a:endParaRPr>
          </a:p>
          <a:p>
            <a:pPr>
              <a:defRPr/>
            </a:pPr>
            <a:r>
              <a:rPr lang="ru-RU" sz="2100" b="1">
                <a:solidFill>
                  <a:schemeClr val="accent5">
                    <a:lumMod val="50000"/>
                  </a:schemeClr>
                </a:solidFill>
                <a:latin typeface="Franklin Gothic Medium"/>
              </a:rPr>
              <a:t>государственной программы «</a:t>
            </a:r>
            <a:r>
              <a:rPr lang="ru-RU" sz="2100" b="1" i="0" u="none" strike="noStrike" cap="none" spc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Поддержка </a:t>
            </a:r>
            <a:r>
              <a:rPr lang="ru-RU" sz="2100" b="1">
                <a:solidFill>
                  <a:schemeClr val="accent5">
                    <a:lumMod val="50000"/>
                  </a:schemeClr>
                </a:solidFill>
                <a:latin typeface="Franklin Gothic Medium"/>
              </a:rPr>
              <a:t>занятости населения»</a:t>
            </a:r>
            <a:endParaRPr sz="2100" b="1" i="1">
              <a:solidFill>
                <a:schemeClr val="accent5">
                  <a:lumMod val="50000"/>
                </a:schemeClr>
              </a:solidFill>
              <a:latin typeface="Franklin Gothic Medium"/>
            </a:endParaRPr>
          </a:p>
        </p:txBody>
      </p:sp>
      <p:grpSp>
        <p:nvGrpSpPr>
          <p:cNvPr id="752432327" name="Группа 33"/>
          <p:cNvGrpSpPr/>
          <p:nvPr/>
        </p:nvGrpSpPr>
        <p:grpSpPr bwMode="auto">
          <a:xfrm>
            <a:off x="416837" y="1657529"/>
            <a:ext cx="3678149" cy="1401717"/>
            <a:chOff x="0" y="0"/>
            <a:chExt cx="3678149" cy="1401717"/>
          </a:xfrm>
        </p:grpSpPr>
        <p:sp>
          <p:nvSpPr>
            <p:cNvPr id="669171381" name="Скругленный прямоугольник 34"/>
            <p:cNvSpPr/>
            <p:nvPr/>
          </p:nvSpPr>
          <p:spPr bwMode="auto">
            <a:xfrm>
              <a:off x="6149" y="74016"/>
              <a:ext cx="3672000" cy="1309780"/>
            </a:xfrm>
            <a:prstGeom prst="roundRect">
              <a:avLst>
                <a:gd name="adj" fmla="val 0"/>
              </a:avLst>
            </a:prstGeom>
            <a:noFill/>
            <a:ln w="12700">
              <a:solidFill>
                <a:srgbClr val="00B0F0"/>
              </a:solidFill>
            </a:ln>
            <a:effec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>
                <a:solidFill>
                  <a:prstClr val="black"/>
                </a:solidFill>
                <a:latin typeface="Franklin Gothic Medium"/>
              </a:endParaRPr>
            </a:p>
          </p:txBody>
        </p:sp>
        <p:sp>
          <p:nvSpPr>
            <p:cNvPr id="430399868" name="Прямоугольник 35"/>
            <p:cNvSpPr/>
            <p:nvPr/>
          </p:nvSpPr>
          <p:spPr bwMode="auto">
            <a:xfrm>
              <a:off x="2482741" y="456300"/>
              <a:ext cx="1000287" cy="457558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1000">
                  <a:solidFill>
                    <a:srgbClr val="00B050"/>
                  </a:solidFill>
                  <a:latin typeface="Franklin Gothic Medium"/>
                </a:rPr>
                <a:t> </a:t>
              </a:r>
              <a:r>
                <a:rPr lang="ru-RU" sz="1200">
                  <a:solidFill>
                    <a:srgbClr val="00B050"/>
                  </a:solidFill>
                  <a:latin typeface="Franklin Gothic Medium"/>
                </a:rPr>
                <a:t>2024 год</a:t>
              </a:r>
              <a:endParaRPr/>
            </a:p>
            <a:p>
              <a:pPr algn="ctr">
                <a:defRPr/>
              </a:pPr>
              <a:r>
                <a:rPr lang="ru-RU" sz="1200">
                  <a:solidFill>
                    <a:schemeClr val="tx2"/>
                  </a:solidFill>
                  <a:latin typeface="Franklin Gothic Medium"/>
                </a:rPr>
                <a:t>62 (план)</a:t>
              </a:r>
              <a:endParaRPr/>
            </a:p>
          </p:txBody>
        </p:sp>
        <p:sp>
          <p:nvSpPr>
            <p:cNvPr id="1167745437" name="Прямоугольник 36"/>
            <p:cNvSpPr/>
            <p:nvPr/>
          </p:nvSpPr>
          <p:spPr bwMode="auto">
            <a:xfrm>
              <a:off x="0" y="0"/>
              <a:ext cx="3579678" cy="594720"/>
            </a:xfrm>
            <a:prstGeom prst="rect">
              <a:avLst/>
            </a:prstGeom>
            <a:noFill/>
          </p:spPr>
          <p:txBody>
            <a:bodyPr vertOverflow="overflow" horzOverflow="overflow" vert="horz" wrap="square" lIns="91440" tIns="45720" rIns="91440" bIns="45720" numCol="1" spcCol="0" rtlCol="0" fromWordArt="0" anchor="ctr" anchorCtr="0" forceAA="0" compatLnSpc="0">
              <a:spAutoFit/>
            </a:bodyPr>
            <a:lstStyle/>
            <a:p>
              <a:pPr algn="ctr">
                <a:defRPr/>
              </a:pPr>
              <a:r>
                <a:rPr sz="1100" b="0" i="0" u="none" strike="noStrike" cap="none" spc="0">
                  <a:solidFill>
                    <a:schemeClr val="tx2"/>
                  </a:solidFill>
                  <a:latin typeface="Franklin Gothic Medium"/>
                  <a:cs typeface="Franklin Gothic Medium"/>
                </a:rPr>
                <a:t>Доля трудоустроенных граждан в общей численности граждан, обратившихся за содействием в поиске подходящей работы</a:t>
              </a:r>
              <a:r>
                <a:rPr lang="ru-RU" sz="1100" b="0" i="0" u="none" strike="noStrike" cap="none" spc="0">
                  <a:solidFill>
                    <a:schemeClr val="tx2"/>
                  </a:solidFill>
                  <a:latin typeface="Franklin Gothic Medium"/>
                  <a:cs typeface="Franklin Gothic Medium"/>
                </a:rPr>
                <a:t>,%</a:t>
              </a:r>
              <a:endParaRPr sz="1100" b="0" i="0" u="none" strike="noStrike" cap="none" spc="0">
                <a:solidFill>
                  <a:schemeClr val="tx2"/>
                </a:solidFill>
                <a:latin typeface="Franklin Gothic Medium"/>
                <a:cs typeface="Franklin Gothic Medium"/>
              </a:endParaRPr>
            </a:p>
          </p:txBody>
        </p:sp>
        <p:sp>
          <p:nvSpPr>
            <p:cNvPr id="99203034" name="Прямоугольник 37"/>
            <p:cNvSpPr/>
            <p:nvPr/>
          </p:nvSpPr>
          <p:spPr bwMode="auto">
            <a:xfrm>
              <a:off x="145656" y="944158"/>
              <a:ext cx="1006668" cy="457558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1200">
                  <a:solidFill>
                    <a:prstClr val="black"/>
                  </a:solidFill>
                  <a:latin typeface="Franklin Gothic Medium"/>
                </a:rPr>
                <a:t>2025 год</a:t>
              </a:r>
              <a:endParaRPr/>
            </a:p>
            <a:p>
              <a:pPr algn="ctr">
                <a:defRPr/>
              </a:pPr>
              <a:r>
                <a:rPr lang="ru-RU" sz="1200">
                  <a:solidFill>
                    <a:schemeClr val="tx2"/>
                  </a:solidFill>
                  <a:latin typeface="Franklin Gothic Medium"/>
                </a:rPr>
                <a:t>64 (план)</a:t>
              </a:r>
              <a:endParaRPr/>
            </a:p>
          </p:txBody>
        </p:sp>
        <p:sp>
          <p:nvSpPr>
            <p:cNvPr id="1238336549" name="Прямоугольник 38"/>
            <p:cNvSpPr/>
            <p:nvPr/>
          </p:nvSpPr>
          <p:spPr bwMode="auto">
            <a:xfrm>
              <a:off x="2507734" y="944158"/>
              <a:ext cx="1071580" cy="457558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1200">
                  <a:solidFill>
                    <a:prstClr val="black"/>
                  </a:solidFill>
                  <a:latin typeface="Franklin Gothic Medium"/>
                </a:rPr>
                <a:t>2026 год</a:t>
              </a:r>
              <a:endParaRPr/>
            </a:p>
            <a:p>
              <a:pPr algn="ctr">
                <a:defRPr/>
              </a:pPr>
              <a:r>
                <a:rPr lang="ru-RU" sz="1200">
                  <a:solidFill>
                    <a:schemeClr val="tx2"/>
                  </a:solidFill>
                  <a:latin typeface="Franklin Gothic Medium"/>
                </a:rPr>
                <a:t>70 (план)</a:t>
              </a:r>
              <a:endParaRPr/>
            </a:p>
          </p:txBody>
        </p:sp>
        <p:sp>
          <p:nvSpPr>
            <p:cNvPr id="630871100" name="Прямоугольник 40"/>
            <p:cNvSpPr/>
            <p:nvPr/>
          </p:nvSpPr>
          <p:spPr bwMode="auto">
            <a:xfrm>
              <a:off x="145656" y="500130"/>
              <a:ext cx="1049170" cy="457558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1200">
                  <a:solidFill>
                    <a:srgbClr val="2E75B6"/>
                  </a:solidFill>
                  <a:latin typeface="Franklin Gothic Medium"/>
                </a:rPr>
                <a:t>2022 год</a:t>
              </a:r>
              <a:endParaRPr/>
            </a:p>
            <a:p>
              <a:pPr algn="ctr">
                <a:defRPr/>
              </a:pPr>
              <a:r>
                <a:rPr lang="ru-RU" sz="1200" b="1">
                  <a:solidFill>
                    <a:schemeClr val="tx2"/>
                  </a:solidFill>
                  <a:latin typeface="Franklin Gothic Medium"/>
                </a:rPr>
                <a:t>57,1 (факт)</a:t>
              </a:r>
              <a:endParaRPr lang="ru-RU" sz="1400" b="1">
                <a:solidFill>
                  <a:schemeClr val="tx2"/>
                </a:solidFill>
                <a:latin typeface="Franklin Gothic Medium"/>
              </a:endParaRPr>
            </a:p>
          </p:txBody>
        </p:sp>
      </p:grpSp>
      <p:grpSp>
        <p:nvGrpSpPr>
          <p:cNvPr id="614008491" name="Группа 43"/>
          <p:cNvGrpSpPr/>
          <p:nvPr/>
        </p:nvGrpSpPr>
        <p:grpSpPr bwMode="auto">
          <a:xfrm>
            <a:off x="409833" y="3071613"/>
            <a:ext cx="3763053" cy="1467237"/>
            <a:chOff x="0" y="0"/>
            <a:chExt cx="3763053" cy="1467237"/>
          </a:xfrm>
        </p:grpSpPr>
        <p:sp>
          <p:nvSpPr>
            <p:cNvPr id="589882127" name="Скругленный прямоугольник 44"/>
            <p:cNvSpPr/>
            <p:nvPr/>
          </p:nvSpPr>
          <p:spPr bwMode="auto">
            <a:xfrm>
              <a:off x="0" y="52580"/>
              <a:ext cx="3672000" cy="1414656"/>
            </a:xfrm>
            <a:prstGeom prst="roundRect">
              <a:avLst>
                <a:gd name="adj" fmla="val 0"/>
              </a:avLst>
            </a:prstGeom>
            <a:noFill/>
            <a:ln w="12700">
              <a:solidFill>
                <a:srgbClr val="00B0F0"/>
              </a:solidFill>
            </a:ln>
            <a:effec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>
                <a:solidFill>
                  <a:prstClr val="black"/>
                </a:solidFill>
                <a:latin typeface="Franklin Gothic Medium"/>
              </a:endParaRPr>
            </a:p>
          </p:txBody>
        </p:sp>
        <p:sp>
          <p:nvSpPr>
            <p:cNvPr id="1713505643" name="Прямоугольник 50"/>
            <p:cNvSpPr/>
            <p:nvPr/>
          </p:nvSpPr>
          <p:spPr bwMode="auto">
            <a:xfrm>
              <a:off x="2488416" y="374744"/>
              <a:ext cx="943116" cy="457558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1000">
                  <a:solidFill>
                    <a:srgbClr val="00B050"/>
                  </a:solidFill>
                  <a:latin typeface="Franklin Gothic Medium"/>
                </a:rPr>
                <a:t> </a:t>
              </a:r>
              <a:r>
                <a:rPr lang="ru-RU" sz="1200">
                  <a:solidFill>
                    <a:srgbClr val="00B050"/>
                  </a:solidFill>
                  <a:latin typeface="Franklin Gothic Medium"/>
                </a:rPr>
                <a:t>2024 год</a:t>
              </a:r>
              <a:endParaRPr/>
            </a:p>
            <a:p>
              <a:pPr algn="ctr">
                <a:defRPr/>
              </a:pPr>
              <a:r>
                <a:rPr lang="ru-RU" sz="1200">
                  <a:solidFill>
                    <a:schemeClr val="tx2"/>
                  </a:solidFill>
                  <a:latin typeface="Franklin Gothic Medium"/>
                </a:rPr>
                <a:t>346 (план)</a:t>
              </a:r>
              <a:r>
                <a:rPr lang="ru-RU" sz="1200" i="1">
                  <a:solidFill>
                    <a:schemeClr val="tx2"/>
                  </a:solidFill>
                  <a:latin typeface="Franklin Gothic Medium"/>
                </a:rPr>
                <a:t> </a:t>
              </a:r>
              <a:endParaRPr/>
            </a:p>
          </p:txBody>
        </p:sp>
        <p:sp>
          <p:nvSpPr>
            <p:cNvPr id="1294036265" name="Прямоугольник 52"/>
            <p:cNvSpPr/>
            <p:nvPr/>
          </p:nvSpPr>
          <p:spPr bwMode="auto">
            <a:xfrm>
              <a:off x="60309" y="0"/>
              <a:ext cx="3702744" cy="427078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sz="1100" b="0" i="0" u="none" strike="noStrike" cap="none" spc="0">
                  <a:solidFill>
                    <a:schemeClr val="tx2"/>
                  </a:solidFill>
                  <a:latin typeface="Franklin Gothic Medium"/>
                  <a:cs typeface="Franklin Gothic Medium"/>
                </a:rPr>
                <a:t>Производительность труда (количество услуг на сотрудника в год)</a:t>
              </a:r>
              <a:r>
                <a:rPr lang="ru-RU" sz="1100" b="0" i="0" u="none" strike="noStrike" cap="none" spc="0">
                  <a:solidFill>
                    <a:schemeClr val="tx2"/>
                  </a:solidFill>
                  <a:latin typeface="Franklin Gothic Medium"/>
                  <a:cs typeface="Franklin Gothic Medium"/>
                </a:rPr>
                <a:t>, единиц</a:t>
              </a:r>
              <a:endParaRPr sz="1100" b="0" i="0" u="none" strike="noStrike" cap="none" spc="0">
                <a:solidFill>
                  <a:schemeClr val="tx2"/>
                </a:solidFill>
                <a:latin typeface="Franklin Gothic Medium"/>
                <a:cs typeface="Franklin Gothic Medium"/>
              </a:endParaRPr>
            </a:p>
          </p:txBody>
        </p:sp>
        <p:sp>
          <p:nvSpPr>
            <p:cNvPr id="123260751" name="Прямоугольник 53"/>
            <p:cNvSpPr/>
            <p:nvPr/>
          </p:nvSpPr>
          <p:spPr bwMode="auto">
            <a:xfrm>
              <a:off x="335282" y="947660"/>
              <a:ext cx="901764" cy="457558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1200">
                  <a:solidFill>
                    <a:prstClr val="black"/>
                  </a:solidFill>
                  <a:latin typeface="Franklin Gothic Medium"/>
                </a:rPr>
                <a:t>2025 год</a:t>
              </a:r>
              <a:endParaRPr/>
            </a:p>
            <a:p>
              <a:pPr algn="ctr">
                <a:defRPr/>
              </a:pPr>
              <a:r>
                <a:rPr lang="ru-RU" sz="1200">
                  <a:solidFill>
                    <a:schemeClr val="tx2"/>
                  </a:solidFill>
                  <a:latin typeface="Franklin Gothic Medium"/>
                </a:rPr>
                <a:t>386</a:t>
              </a:r>
              <a:r>
                <a:rPr lang="ru-RU" sz="1200">
                  <a:solidFill>
                    <a:srgbClr val="FF0000"/>
                  </a:solidFill>
                  <a:latin typeface="Franklin Gothic Medium"/>
                </a:rPr>
                <a:t> </a:t>
              </a:r>
              <a:r>
                <a:rPr lang="ru-RU" sz="1200">
                  <a:solidFill>
                    <a:schemeClr val="tx2"/>
                  </a:solidFill>
                  <a:latin typeface="Franklin Gothic Medium"/>
                </a:rPr>
                <a:t>(план)</a:t>
              </a:r>
              <a:endParaRPr/>
            </a:p>
          </p:txBody>
        </p:sp>
        <p:sp>
          <p:nvSpPr>
            <p:cNvPr id="794141499" name="Прямоугольник 54"/>
            <p:cNvSpPr/>
            <p:nvPr/>
          </p:nvSpPr>
          <p:spPr bwMode="auto">
            <a:xfrm>
              <a:off x="2469900" y="947660"/>
              <a:ext cx="941315" cy="457558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1200">
                  <a:solidFill>
                    <a:prstClr val="black"/>
                  </a:solidFill>
                  <a:latin typeface="Franklin Gothic Medium"/>
                </a:rPr>
                <a:t>2026 год</a:t>
              </a:r>
              <a:endParaRPr/>
            </a:p>
            <a:p>
              <a:pPr algn="ctr">
                <a:defRPr/>
              </a:pPr>
              <a:r>
                <a:rPr lang="ru-RU" sz="1200">
                  <a:solidFill>
                    <a:schemeClr val="tx2"/>
                  </a:solidFill>
                  <a:latin typeface="Franklin Gothic Medium"/>
                </a:rPr>
                <a:t>425 (план) </a:t>
              </a:r>
              <a:endParaRPr/>
            </a:p>
          </p:txBody>
        </p:sp>
        <p:sp>
          <p:nvSpPr>
            <p:cNvPr id="316284116" name="Прямоугольник 56"/>
            <p:cNvSpPr/>
            <p:nvPr/>
          </p:nvSpPr>
          <p:spPr bwMode="auto">
            <a:xfrm>
              <a:off x="204375" y="389985"/>
              <a:ext cx="1163578" cy="457558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1200">
                  <a:solidFill>
                    <a:srgbClr val="2E75B6"/>
                  </a:solidFill>
                  <a:latin typeface="Franklin Gothic Medium"/>
                </a:rPr>
                <a:t>2023 год</a:t>
              </a:r>
              <a:endParaRPr/>
            </a:p>
            <a:p>
              <a:pPr algn="ctr">
                <a:defRPr/>
              </a:pPr>
              <a:r>
                <a:rPr lang="ru-RU" sz="1200" b="1">
                  <a:solidFill>
                    <a:schemeClr val="tx2"/>
                  </a:solidFill>
                  <a:latin typeface="Franklin Gothic Medium"/>
                </a:rPr>
                <a:t>306 (факт)</a:t>
              </a:r>
              <a:endParaRPr lang="ru-RU" sz="1400" b="1">
                <a:solidFill>
                  <a:schemeClr val="tx2"/>
                </a:solidFill>
                <a:latin typeface="Franklin Gothic Medium"/>
              </a:endParaRPr>
            </a:p>
          </p:txBody>
        </p:sp>
      </p:grpSp>
      <p:grpSp>
        <p:nvGrpSpPr>
          <p:cNvPr id="1468072937" name="Группа 58"/>
          <p:cNvGrpSpPr/>
          <p:nvPr/>
        </p:nvGrpSpPr>
        <p:grpSpPr bwMode="auto">
          <a:xfrm>
            <a:off x="390272" y="4650033"/>
            <a:ext cx="3691558" cy="1632321"/>
            <a:chOff x="0" y="0"/>
            <a:chExt cx="3691558" cy="1632321"/>
          </a:xfrm>
        </p:grpSpPr>
        <p:sp>
          <p:nvSpPr>
            <p:cNvPr id="1809743560" name="Скругленный прямоугольник 75"/>
            <p:cNvSpPr/>
            <p:nvPr/>
          </p:nvSpPr>
          <p:spPr bwMode="auto">
            <a:xfrm>
              <a:off x="0" y="12321"/>
              <a:ext cx="3691558" cy="1619997"/>
            </a:xfrm>
            <a:prstGeom prst="roundRect">
              <a:avLst>
                <a:gd name="adj" fmla="val 0"/>
              </a:avLst>
            </a:prstGeom>
            <a:noFill/>
            <a:ln w="12700">
              <a:solidFill>
                <a:srgbClr val="00B0F0"/>
              </a:solidFill>
            </a:ln>
            <a:effec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>
                <a:solidFill>
                  <a:prstClr val="black"/>
                </a:solidFill>
                <a:latin typeface="Franklin Gothic Medium"/>
              </a:endParaRPr>
            </a:p>
          </p:txBody>
        </p:sp>
        <p:sp>
          <p:nvSpPr>
            <p:cNvPr id="1938477097" name="Прямоугольник 76"/>
            <p:cNvSpPr/>
            <p:nvPr/>
          </p:nvSpPr>
          <p:spPr bwMode="auto">
            <a:xfrm>
              <a:off x="32917" y="0"/>
              <a:ext cx="3624369" cy="427078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>
                <a:defRPr sz="1850" b="0" i="0" u="none" strike="noStrike" spc="0">
                  <a:solidFill>
                    <a:prstClr val="black"/>
                  </a:solidFill>
                  <a:latin typeface="+mn-lt"/>
                  <a:ea typeface="+mn-ea"/>
                  <a:cs typeface="+mn-cs"/>
                </a:defRPr>
              </a:pPr>
              <a:r>
                <a:rPr sz="1100" b="0" i="0" u="none" strike="noStrike" cap="none" spc="0">
                  <a:solidFill>
                    <a:schemeClr val="tx2"/>
                  </a:solidFill>
                  <a:latin typeface="Franklin Gothic Medium"/>
                  <a:cs typeface="Franklin Gothic Medium"/>
                </a:rPr>
                <a:t>Численность граждан, получивших услуги в целях поиска подходящей работы</a:t>
              </a:r>
              <a:r>
                <a:rPr lang="ru-RU" sz="1100" b="0" i="0" u="none" strike="noStrike" cap="none" spc="0">
                  <a:solidFill>
                    <a:schemeClr val="tx2"/>
                  </a:solidFill>
                  <a:latin typeface="Franklin Gothic Medium"/>
                  <a:cs typeface="Franklin Gothic Medium"/>
                </a:rPr>
                <a:t>, человек</a:t>
              </a:r>
              <a:endParaRPr sz="1100" b="0" i="0" u="none" strike="noStrike" cap="none" spc="0">
                <a:solidFill>
                  <a:schemeClr val="tx2"/>
                </a:solidFill>
                <a:latin typeface="Franklin Gothic Medium"/>
                <a:cs typeface="Franklin Gothic Medium"/>
              </a:endParaRPr>
            </a:p>
          </p:txBody>
        </p:sp>
        <p:sp>
          <p:nvSpPr>
            <p:cNvPr id="1901543504" name="Прямоугольник 77"/>
            <p:cNvSpPr/>
            <p:nvPr/>
          </p:nvSpPr>
          <p:spPr bwMode="auto">
            <a:xfrm>
              <a:off x="2342623" y="443889"/>
              <a:ext cx="1108469" cy="457558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ru-RU" sz="1000">
                  <a:solidFill>
                    <a:srgbClr val="00B050"/>
                  </a:solidFill>
                  <a:latin typeface="Franklin Gothic Medium"/>
                </a:rPr>
                <a:t> </a:t>
              </a:r>
              <a:r>
                <a:rPr lang="ru-RU" sz="1200">
                  <a:solidFill>
                    <a:srgbClr val="00B050"/>
                  </a:solidFill>
                  <a:latin typeface="Franklin Gothic Medium"/>
                </a:rPr>
                <a:t>2024 год</a:t>
              </a:r>
              <a:endParaRPr/>
            </a:p>
            <a:p>
              <a:pPr algn="ctr">
                <a:defRPr/>
              </a:pPr>
              <a:r>
                <a:rPr lang="ru-RU" sz="1200">
                  <a:solidFill>
                    <a:schemeClr val="tx2"/>
                  </a:solidFill>
                  <a:latin typeface="Franklin Gothic Medium"/>
                </a:rPr>
                <a:t>34 000 (план)</a:t>
              </a:r>
              <a:r>
                <a:rPr lang="ru-RU" sz="1200" i="1">
                  <a:solidFill>
                    <a:schemeClr val="tx2"/>
                  </a:solidFill>
                  <a:latin typeface="Franklin Gothic Medium"/>
                </a:rPr>
                <a:t> </a:t>
              </a:r>
              <a:endParaRPr/>
            </a:p>
          </p:txBody>
        </p:sp>
        <p:sp>
          <p:nvSpPr>
            <p:cNvPr id="1667195638" name="Прямоугольник 78"/>
            <p:cNvSpPr/>
            <p:nvPr/>
          </p:nvSpPr>
          <p:spPr bwMode="auto">
            <a:xfrm>
              <a:off x="54528" y="1085276"/>
              <a:ext cx="1108469" cy="457558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ru-RU" sz="1200">
                  <a:solidFill>
                    <a:prstClr val="black"/>
                  </a:solidFill>
                  <a:latin typeface="Franklin Gothic Medium"/>
                </a:rPr>
                <a:t>2025 год</a:t>
              </a:r>
              <a:endParaRPr/>
            </a:p>
            <a:p>
              <a:pPr algn="ctr">
                <a:defRPr/>
              </a:pPr>
              <a:r>
                <a:rPr lang="ru-RU" sz="1200">
                  <a:solidFill>
                    <a:schemeClr val="tx2"/>
                  </a:solidFill>
                  <a:latin typeface="Franklin Gothic Medium"/>
                </a:rPr>
                <a:t>37 000 (план)</a:t>
              </a:r>
              <a:r>
                <a:rPr lang="ru-RU" sz="1200" i="1">
                  <a:solidFill>
                    <a:schemeClr val="tx2"/>
                  </a:solidFill>
                  <a:latin typeface="Franklin Gothic Medium"/>
                </a:rPr>
                <a:t> </a:t>
              </a:r>
              <a:endParaRPr/>
            </a:p>
          </p:txBody>
        </p:sp>
        <p:sp>
          <p:nvSpPr>
            <p:cNvPr id="654183934" name="Прямоугольник 79"/>
            <p:cNvSpPr/>
            <p:nvPr/>
          </p:nvSpPr>
          <p:spPr bwMode="auto">
            <a:xfrm>
              <a:off x="2322307" y="1105898"/>
              <a:ext cx="1108469" cy="457558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ru-RU" sz="1200">
                  <a:latin typeface="Franklin Gothic Medium"/>
                </a:rPr>
                <a:t>2026 год</a:t>
              </a:r>
              <a:endParaRPr/>
            </a:p>
            <a:p>
              <a:pPr algn="ctr">
                <a:defRPr/>
              </a:pPr>
              <a:r>
                <a:rPr lang="ru-RU" sz="1200">
                  <a:solidFill>
                    <a:schemeClr val="tx2"/>
                  </a:solidFill>
                  <a:latin typeface="Franklin Gothic Medium"/>
                </a:rPr>
                <a:t>42 000 (план)</a:t>
              </a:r>
              <a:endParaRPr/>
            </a:p>
          </p:txBody>
        </p:sp>
        <p:sp>
          <p:nvSpPr>
            <p:cNvPr id="1730821451" name="Прямоугольник 81"/>
            <p:cNvSpPr/>
            <p:nvPr/>
          </p:nvSpPr>
          <p:spPr bwMode="auto">
            <a:xfrm>
              <a:off x="65760" y="443889"/>
              <a:ext cx="1112413" cy="457558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ru-RU" sz="1200">
                  <a:solidFill>
                    <a:srgbClr val="2E75B6"/>
                  </a:solidFill>
                  <a:latin typeface="Franklin Gothic Medium"/>
                </a:rPr>
                <a:t>2023 год</a:t>
              </a:r>
              <a:endParaRPr/>
            </a:p>
            <a:p>
              <a:pPr algn="ctr">
                <a:defRPr/>
              </a:pPr>
              <a:r>
                <a:rPr lang="ru-RU" sz="1200" b="1">
                  <a:solidFill>
                    <a:schemeClr val="tx2"/>
                  </a:solidFill>
                  <a:latin typeface="Franklin Gothic Medium"/>
                </a:rPr>
                <a:t>31 000 (факт)</a:t>
              </a:r>
              <a:endParaRPr lang="ru-RU" sz="1400" b="1">
                <a:solidFill>
                  <a:schemeClr val="tx2"/>
                </a:solidFill>
                <a:latin typeface="Franklin Gothic Medium"/>
              </a:endParaRPr>
            </a:p>
          </p:txBody>
        </p:sp>
      </p:grpSp>
      <p:cxnSp>
        <p:nvCxnSpPr>
          <p:cNvPr id="210162488" name="Прямая со стрелкой 86"/>
          <p:cNvCxnSpPr>
            <a:cxnSpLocks/>
          </p:cNvCxnSpPr>
          <p:nvPr/>
        </p:nvCxnSpPr>
        <p:spPr bwMode="auto">
          <a:xfrm flipH="0" flipV="0">
            <a:off x="392112" y="1560455"/>
            <a:ext cx="8070849" cy="45720"/>
          </a:xfrm>
          <a:prstGeom prst="straightConnector1">
            <a:avLst/>
          </a:prstGeom>
          <a:ln w="19050">
            <a:solidFill>
              <a:schemeClr val="accent1">
                <a:lumMod val="75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62728899" name="Группа 33"/>
          <p:cNvGrpSpPr/>
          <p:nvPr/>
        </p:nvGrpSpPr>
        <p:grpSpPr bwMode="auto">
          <a:xfrm>
            <a:off x="4561825" y="1731547"/>
            <a:ext cx="3859737" cy="1340080"/>
            <a:chOff x="0" y="0"/>
            <a:chExt cx="3859737" cy="1340080"/>
          </a:xfrm>
        </p:grpSpPr>
        <p:sp>
          <p:nvSpPr>
            <p:cNvPr id="1153820307" name="Скругленный прямоугольник 34"/>
            <p:cNvSpPr/>
            <p:nvPr/>
          </p:nvSpPr>
          <p:spPr bwMode="auto">
            <a:xfrm>
              <a:off x="0" y="0"/>
              <a:ext cx="3859737" cy="1309779"/>
            </a:xfrm>
            <a:prstGeom prst="roundRect">
              <a:avLst>
                <a:gd name="adj" fmla="val 0"/>
              </a:avLst>
            </a:prstGeom>
            <a:noFill/>
            <a:ln w="12700">
              <a:solidFill>
                <a:srgbClr val="00B0F0"/>
              </a:solidFill>
            </a:ln>
            <a:effec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>
                <a:solidFill>
                  <a:prstClr val="black"/>
                </a:solidFill>
                <a:latin typeface="Franklin Gothic Medium"/>
              </a:endParaRPr>
            </a:p>
          </p:txBody>
        </p:sp>
        <p:sp>
          <p:nvSpPr>
            <p:cNvPr id="174496467" name="Прямоугольник 35"/>
            <p:cNvSpPr/>
            <p:nvPr/>
          </p:nvSpPr>
          <p:spPr bwMode="auto">
            <a:xfrm>
              <a:off x="2631327" y="426108"/>
              <a:ext cx="1055067" cy="457558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1000">
                  <a:solidFill>
                    <a:srgbClr val="00B050"/>
                  </a:solidFill>
                  <a:latin typeface="Franklin Gothic Medium"/>
                </a:rPr>
                <a:t> </a:t>
              </a:r>
              <a:r>
                <a:rPr lang="ru-RU" sz="1200">
                  <a:solidFill>
                    <a:srgbClr val="00B050"/>
                  </a:solidFill>
                  <a:latin typeface="Franklin Gothic Medium"/>
                </a:rPr>
                <a:t>2024 год</a:t>
              </a:r>
              <a:endParaRPr/>
            </a:p>
            <a:p>
              <a:pPr algn="ctr">
                <a:defRPr/>
              </a:pPr>
              <a:r>
                <a:rPr lang="ru-RU" sz="1200">
                  <a:solidFill>
                    <a:schemeClr val="tx2"/>
                  </a:solidFill>
                  <a:latin typeface="Franklin Gothic Medium"/>
                </a:rPr>
                <a:t>3900 (план)</a:t>
              </a:r>
              <a:endParaRPr/>
            </a:p>
          </p:txBody>
        </p:sp>
        <p:sp>
          <p:nvSpPr>
            <p:cNvPr id="819787631" name="Прямоугольник 36"/>
            <p:cNvSpPr/>
            <p:nvPr/>
          </p:nvSpPr>
          <p:spPr bwMode="auto">
            <a:xfrm>
              <a:off x="20916" y="21818"/>
              <a:ext cx="3768530" cy="42707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sz="1100" b="0" i="0" u="none" strike="noStrike" cap="none" spc="0">
                  <a:solidFill>
                    <a:schemeClr val="tx2"/>
                  </a:solidFill>
                  <a:latin typeface="Franklin Gothic Medium"/>
                  <a:cs typeface="Franklin Gothic Medium"/>
                </a:rPr>
                <a:t>Количество работодателей, получивших услуги в целях поиска подходящих работников</a:t>
              </a:r>
              <a:r>
                <a:rPr lang="ru-RU" sz="1100" b="0" i="0" u="none" strike="noStrike" cap="none" spc="0">
                  <a:solidFill>
                    <a:schemeClr val="tx2"/>
                  </a:solidFill>
                  <a:latin typeface="Franklin Gothic Medium"/>
                  <a:cs typeface="Franklin Gothic Medium"/>
                </a:rPr>
                <a:t>,единиц</a:t>
              </a:r>
              <a:endParaRPr sz="1100" b="0" i="0" u="none" strike="noStrike" cap="none" spc="0">
                <a:solidFill>
                  <a:schemeClr val="tx2"/>
                </a:solidFill>
                <a:latin typeface="Franklin Gothic Medium"/>
                <a:cs typeface="Franklin Gothic Medium"/>
              </a:endParaRPr>
            </a:p>
          </p:txBody>
        </p:sp>
        <p:sp>
          <p:nvSpPr>
            <p:cNvPr id="1817791908" name="Прямоугольник 37"/>
            <p:cNvSpPr/>
            <p:nvPr/>
          </p:nvSpPr>
          <p:spPr bwMode="auto">
            <a:xfrm>
              <a:off x="190594" y="882522"/>
              <a:ext cx="1061776" cy="457558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1200">
                  <a:solidFill>
                    <a:prstClr val="black"/>
                  </a:solidFill>
                  <a:latin typeface="Franklin Gothic Medium"/>
                </a:rPr>
                <a:t>2025 год</a:t>
              </a:r>
              <a:endParaRPr/>
            </a:p>
            <a:p>
              <a:pPr algn="ctr">
                <a:defRPr/>
              </a:pPr>
              <a:r>
                <a:rPr lang="ru-RU" sz="1200">
                  <a:solidFill>
                    <a:schemeClr val="tx2"/>
                  </a:solidFill>
                  <a:latin typeface="Franklin Gothic Medium"/>
                </a:rPr>
                <a:t>4450 (план)</a:t>
              </a:r>
              <a:endParaRPr/>
            </a:p>
          </p:txBody>
        </p:sp>
        <p:sp>
          <p:nvSpPr>
            <p:cNvPr id="1001359873" name="Прямоугольник 38"/>
            <p:cNvSpPr/>
            <p:nvPr/>
          </p:nvSpPr>
          <p:spPr bwMode="auto">
            <a:xfrm>
              <a:off x="2609698" y="870138"/>
              <a:ext cx="1130008" cy="457558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1200">
                  <a:solidFill>
                    <a:prstClr val="black"/>
                  </a:solidFill>
                  <a:latin typeface="Franklin Gothic Medium"/>
                </a:rPr>
                <a:t>2026 год</a:t>
              </a:r>
              <a:endParaRPr/>
            </a:p>
            <a:p>
              <a:pPr algn="ctr">
                <a:defRPr/>
              </a:pPr>
              <a:r>
                <a:rPr lang="ru-RU" sz="1200">
                  <a:solidFill>
                    <a:schemeClr val="tx2"/>
                  </a:solidFill>
                  <a:latin typeface="Franklin Gothic Medium"/>
                </a:rPr>
                <a:t>5000 (план)</a:t>
              </a:r>
              <a:endParaRPr/>
            </a:p>
          </p:txBody>
        </p:sp>
        <p:sp>
          <p:nvSpPr>
            <p:cNvPr id="323327250" name="Прямоугольник 40"/>
            <p:cNvSpPr/>
            <p:nvPr/>
          </p:nvSpPr>
          <p:spPr bwMode="auto">
            <a:xfrm>
              <a:off x="145558" y="448538"/>
              <a:ext cx="1106452" cy="457558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1200">
                  <a:solidFill>
                    <a:srgbClr val="2E75B6"/>
                  </a:solidFill>
                  <a:latin typeface="Franklin Gothic Medium"/>
                </a:rPr>
                <a:t>2022 год</a:t>
              </a:r>
              <a:endParaRPr/>
            </a:p>
            <a:p>
              <a:pPr algn="ctr">
                <a:defRPr/>
              </a:pPr>
              <a:r>
                <a:rPr lang="ru-RU" sz="1200" b="1">
                  <a:solidFill>
                    <a:schemeClr val="tx2"/>
                  </a:solidFill>
                  <a:latin typeface="Franklin Gothic Medium"/>
                </a:rPr>
                <a:t>3357 (факт)</a:t>
              </a:r>
              <a:endParaRPr lang="ru-RU" sz="1400" b="1">
                <a:solidFill>
                  <a:schemeClr val="tx2"/>
                </a:solidFill>
                <a:latin typeface="Franklin Gothic Medium"/>
              </a:endParaRPr>
            </a:p>
          </p:txBody>
        </p:sp>
      </p:grpSp>
      <p:grpSp>
        <p:nvGrpSpPr>
          <p:cNvPr id="2124895846" name="Группа 43"/>
          <p:cNvGrpSpPr/>
          <p:nvPr/>
        </p:nvGrpSpPr>
        <p:grpSpPr bwMode="auto">
          <a:xfrm>
            <a:off x="4564575" y="3124197"/>
            <a:ext cx="3899101" cy="1414656"/>
            <a:chOff x="0" y="0"/>
            <a:chExt cx="3899101" cy="1414656"/>
          </a:xfrm>
        </p:grpSpPr>
        <p:sp>
          <p:nvSpPr>
            <p:cNvPr id="943763536" name="Скругленный прямоугольник 44"/>
            <p:cNvSpPr/>
            <p:nvPr/>
          </p:nvSpPr>
          <p:spPr bwMode="auto">
            <a:xfrm>
              <a:off x="0" y="0"/>
              <a:ext cx="3856987" cy="1414656"/>
            </a:xfrm>
            <a:prstGeom prst="roundRect">
              <a:avLst>
                <a:gd name="adj" fmla="val 0"/>
              </a:avLst>
            </a:prstGeom>
            <a:noFill/>
            <a:ln w="12700">
              <a:solidFill>
                <a:srgbClr val="00B0F0"/>
              </a:solidFill>
            </a:ln>
            <a:effec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>
                <a:solidFill>
                  <a:prstClr val="black"/>
                </a:solidFill>
                <a:latin typeface="Franklin Gothic Medium"/>
              </a:endParaRPr>
            </a:p>
          </p:txBody>
        </p:sp>
        <p:sp>
          <p:nvSpPr>
            <p:cNvPr id="1090948152" name="Прямоугольник 50"/>
            <p:cNvSpPr/>
            <p:nvPr/>
          </p:nvSpPr>
          <p:spPr bwMode="auto">
            <a:xfrm>
              <a:off x="2572970" y="386388"/>
              <a:ext cx="993208" cy="457558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1000">
                  <a:solidFill>
                    <a:srgbClr val="00B050"/>
                  </a:solidFill>
                  <a:latin typeface="Franklin Gothic Medium"/>
                </a:rPr>
                <a:t> </a:t>
              </a:r>
              <a:r>
                <a:rPr lang="ru-RU" sz="1200">
                  <a:solidFill>
                    <a:srgbClr val="00B050"/>
                  </a:solidFill>
                  <a:latin typeface="Franklin Gothic Medium"/>
                </a:rPr>
                <a:t>2024 год</a:t>
              </a:r>
              <a:endParaRPr/>
            </a:p>
            <a:p>
              <a:pPr algn="ctr">
                <a:defRPr/>
              </a:pPr>
              <a:r>
                <a:rPr lang="ru-RU" sz="1200">
                  <a:solidFill>
                    <a:schemeClr val="tx2"/>
                  </a:solidFill>
                  <a:latin typeface="Franklin Gothic Medium"/>
                </a:rPr>
                <a:t>47 (план)</a:t>
              </a:r>
              <a:r>
                <a:rPr lang="ru-RU" sz="1200" i="1">
                  <a:solidFill>
                    <a:schemeClr val="tx2"/>
                  </a:solidFill>
                  <a:latin typeface="Franklin Gothic Medium"/>
                </a:rPr>
                <a:t> </a:t>
              </a:r>
              <a:endParaRPr/>
            </a:p>
          </p:txBody>
        </p:sp>
        <p:sp>
          <p:nvSpPr>
            <p:cNvPr id="728785903" name="Прямоугольник 52"/>
            <p:cNvSpPr/>
            <p:nvPr/>
          </p:nvSpPr>
          <p:spPr bwMode="auto">
            <a:xfrm>
              <a:off x="5061" y="0"/>
              <a:ext cx="3894039" cy="427078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sz="1100" b="0" i="0" u="none" strike="noStrike" cap="none" spc="0">
                  <a:solidFill>
                    <a:schemeClr val="tx2"/>
                  </a:solidFill>
                  <a:latin typeface="Franklin Gothic Medium"/>
                  <a:cs typeface="Franklin Gothic Medium"/>
                </a:rPr>
                <a:t>Среднее время трудоустройства граждан, обратившихся за содействием в целях поиска подходящей работы</a:t>
              </a:r>
              <a:r>
                <a:rPr lang="ru-RU" sz="1100" b="0" i="0" u="none" strike="noStrike" cap="none" spc="0">
                  <a:solidFill>
                    <a:schemeClr val="tx2"/>
                  </a:solidFill>
                  <a:latin typeface="Franklin Gothic Medium"/>
                  <a:cs typeface="Franklin Gothic Medium"/>
                </a:rPr>
                <a:t>, дни</a:t>
              </a:r>
              <a:endParaRPr sz="1100" b="0" i="0" u="none" strike="noStrike" cap="none" spc="0">
                <a:solidFill>
                  <a:schemeClr val="tx2"/>
                </a:solidFill>
                <a:latin typeface="Franklin Gothic Medium"/>
                <a:cs typeface="Franklin Gothic Medium"/>
              </a:endParaRPr>
            </a:p>
          </p:txBody>
        </p:sp>
        <p:sp>
          <p:nvSpPr>
            <p:cNvPr id="1890285105" name="Прямоугольник 53"/>
            <p:cNvSpPr/>
            <p:nvPr/>
          </p:nvSpPr>
          <p:spPr bwMode="auto">
            <a:xfrm>
              <a:off x="350302" y="895077"/>
              <a:ext cx="949771" cy="457558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1200">
                  <a:solidFill>
                    <a:prstClr val="black"/>
                  </a:solidFill>
                  <a:latin typeface="Franklin Gothic Medium"/>
                </a:rPr>
                <a:t>2025 год</a:t>
              </a:r>
              <a:endParaRPr/>
            </a:p>
            <a:p>
              <a:pPr algn="ctr">
                <a:defRPr/>
              </a:pPr>
              <a:r>
                <a:rPr lang="ru-RU" sz="1200">
                  <a:solidFill>
                    <a:schemeClr val="tx2"/>
                  </a:solidFill>
                  <a:latin typeface="Franklin Gothic Medium"/>
                </a:rPr>
                <a:t>45</a:t>
              </a:r>
              <a:r>
                <a:rPr lang="ru-RU" sz="1200">
                  <a:solidFill>
                    <a:srgbClr val="FF0000"/>
                  </a:solidFill>
                  <a:latin typeface="Franklin Gothic Medium"/>
                </a:rPr>
                <a:t> </a:t>
              </a:r>
              <a:r>
                <a:rPr lang="ru-RU" sz="1200">
                  <a:solidFill>
                    <a:schemeClr val="tx2"/>
                  </a:solidFill>
                  <a:latin typeface="Franklin Gothic Medium"/>
                </a:rPr>
                <a:t>(план)</a:t>
              </a:r>
              <a:endParaRPr/>
            </a:p>
          </p:txBody>
        </p:sp>
        <p:sp>
          <p:nvSpPr>
            <p:cNvPr id="878930496" name="Прямоугольник 54"/>
            <p:cNvSpPr/>
            <p:nvPr/>
          </p:nvSpPr>
          <p:spPr bwMode="auto">
            <a:xfrm>
              <a:off x="2574864" y="895077"/>
              <a:ext cx="991315" cy="457558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1200">
                  <a:solidFill>
                    <a:prstClr val="black"/>
                  </a:solidFill>
                  <a:latin typeface="Franklin Gothic Medium"/>
                </a:rPr>
                <a:t>2026 год</a:t>
              </a:r>
              <a:endParaRPr/>
            </a:p>
            <a:p>
              <a:pPr algn="ctr">
                <a:defRPr/>
              </a:pPr>
              <a:r>
                <a:rPr lang="ru-RU" sz="1200">
                  <a:solidFill>
                    <a:schemeClr val="tx2"/>
                  </a:solidFill>
                  <a:latin typeface="Franklin Gothic Medium"/>
                </a:rPr>
                <a:t>40 (план) </a:t>
              </a:r>
              <a:endParaRPr/>
            </a:p>
          </p:txBody>
        </p:sp>
        <p:sp>
          <p:nvSpPr>
            <p:cNvPr id="2133254305" name="Прямоугольник 56"/>
            <p:cNvSpPr/>
            <p:nvPr/>
          </p:nvSpPr>
          <p:spPr bwMode="auto">
            <a:xfrm>
              <a:off x="212433" y="386388"/>
              <a:ext cx="1225508" cy="457558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1200">
                  <a:solidFill>
                    <a:srgbClr val="2E75B6"/>
                  </a:solidFill>
                  <a:latin typeface="Franklin Gothic Medium"/>
                </a:rPr>
                <a:t>2022 год</a:t>
              </a:r>
              <a:endParaRPr/>
            </a:p>
            <a:p>
              <a:pPr algn="ctr">
                <a:defRPr/>
              </a:pPr>
              <a:r>
                <a:rPr lang="ru-RU" sz="1200" b="1">
                  <a:solidFill>
                    <a:schemeClr val="tx2"/>
                  </a:solidFill>
                  <a:latin typeface="Franklin Gothic Medium"/>
                </a:rPr>
                <a:t>49 (факт)</a:t>
              </a:r>
              <a:endParaRPr lang="ru-RU" sz="1400" b="1">
                <a:solidFill>
                  <a:schemeClr val="tx2"/>
                </a:solidFill>
                <a:latin typeface="Franklin Gothic Medium"/>
              </a:endParaRPr>
            </a:p>
          </p:txBody>
        </p:sp>
      </p:grpSp>
      <p:grpSp>
        <p:nvGrpSpPr>
          <p:cNvPr id="1254212024" name="Группа 58"/>
          <p:cNvGrpSpPr/>
          <p:nvPr/>
        </p:nvGrpSpPr>
        <p:grpSpPr bwMode="auto">
          <a:xfrm flipH="0" flipV="0">
            <a:off x="4564062" y="4648428"/>
            <a:ext cx="3866066" cy="1619996"/>
            <a:chOff x="0" y="0"/>
            <a:chExt cx="3866066" cy="1619996"/>
          </a:xfrm>
        </p:grpSpPr>
        <p:sp>
          <p:nvSpPr>
            <p:cNvPr id="1706617501" name="Скругленный прямоугольник 75"/>
            <p:cNvSpPr/>
            <p:nvPr/>
          </p:nvSpPr>
          <p:spPr bwMode="auto">
            <a:xfrm>
              <a:off x="0" y="0"/>
              <a:ext cx="3866066" cy="1619996"/>
            </a:xfrm>
            <a:prstGeom prst="roundRect">
              <a:avLst>
                <a:gd name="adj" fmla="val 0"/>
              </a:avLst>
            </a:prstGeom>
            <a:noFill/>
            <a:ln w="12700">
              <a:solidFill>
                <a:srgbClr val="00B0F0"/>
              </a:solidFill>
            </a:ln>
            <a:effec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>
                <a:solidFill>
                  <a:prstClr val="black"/>
                </a:solidFill>
                <a:latin typeface="Franklin Gothic Medium"/>
              </a:endParaRPr>
            </a:p>
          </p:txBody>
        </p:sp>
        <p:sp>
          <p:nvSpPr>
            <p:cNvPr id="236475689" name="Прямоугольник 76"/>
            <p:cNvSpPr/>
            <p:nvPr/>
          </p:nvSpPr>
          <p:spPr bwMode="auto">
            <a:xfrm>
              <a:off x="0" y="48675"/>
              <a:ext cx="3820644" cy="427079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sz="1100" b="0" i="0" u="none" strike="noStrike" cap="none" spc="0">
                  <a:solidFill>
                    <a:schemeClr val="tx2"/>
                  </a:solidFill>
                  <a:latin typeface="Franklin Gothic Medium"/>
                  <a:cs typeface="Franklin Gothic Medium"/>
                </a:rPr>
                <a:t>Среднее время состояния на учете(продолжительность безработицы)</a:t>
              </a:r>
              <a:r>
                <a:rPr lang="ru-RU" sz="1100" b="0" i="0" u="none" strike="noStrike" cap="none" spc="0">
                  <a:solidFill>
                    <a:schemeClr val="tx2"/>
                  </a:solidFill>
                  <a:latin typeface="Franklin Gothic Medium"/>
                  <a:cs typeface="Franklin Gothic Medium"/>
                </a:rPr>
                <a:t>, дни</a:t>
              </a:r>
              <a:endParaRPr sz="1100" b="0" i="0" u="none" strike="noStrike" cap="none" spc="0">
                <a:solidFill>
                  <a:schemeClr val="tx2"/>
                </a:solidFill>
                <a:latin typeface="Franklin Gothic Medium"/>
                <a:cs typeface="Franklin Gothic Medium"/>
              </a:endParaRPr>
            </a:p>
          </p:txBody>
        </p:sp>
        <p:sp>
          <p:nvSpPr>
            <p:cNvPr id="1887854954" name="Прямоугольник 77"/>
            <p:cNvSpPr/>
            <p:nvPr/>
          </p:nvSpPr>
          <p:spPr bwMode="auto">
            <a:xfrm>
              <a:off x="2514288" y="444315"/>
              <a:ext cx="1168862" cy="457559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1000">
                  <a:solidFill>
                    <a:srgbClr val="00B050"/>
                  </a:solidFill>
                  <a:latin typeface="Franklin Gothic Medium"/>
                </a:rPr>
                <a:t> </a:t>
              </a:r>
              <a:r>
                <a:rPr lang="ru-RU" sz="1200">
                  <a:solidFill>
                    <a:srgbClr val="00B050"/>
                  </a:solidFill>
                  <a:latin typeface="Franklin Gothic Medium"/>
                </a:rPr>
                <a:t>2024 год</a:t>
              </a:r>
              <a:endParaRPr/>
            </a:p>
            <a:p>
              <a:pPr algn="ctr">
                <a:defRPr/>
              </a:pPr>
              <a:r>
                <a:rPr lang="ru-RU" sz="1200">
                  <a:solidFill>
                    <a:schemeClr val="tx2"/>
                  </a:solidFill>
                  <a:latin typeface="Franklin Gothic Medium"/>
                </a:rPr>
                <a:t>118 (план)</a:t>
              </a:r>
              <a:r>
                <a:rPr lang="ru-RU" sz="1200" i="1">
                  <a:solidFill>
                    <a:schemeClr val="tx2"/>
                  </a:solidFill>
                  <a:latin typeface="Franklin Gothic Medium"/>
                </a:rPr>
                <a:t> </a:t>
              </a:r>
              <a:endParaRPr/>
            </a:p>
          </p:txBody>
        </p:sp>
        <p:sp>
          <p:nvSpPr>
            <p:cNvPr id="219363937" name="Прямоугольник 78"/>
            <p:cNvSpPr/>
            <p:nvPr/>
          </p:nvSpPr>
          <p:spPr bwMode="auto">
            <a:xfrm>
              <a:off x="61630" y="1072952"/>
              <a:ext cx="1168862" cy="457559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1200">
                  <a:solidFill>
                    <a:prstClr val="black"/>
                  </a:solidFill>
                  <a:latin typeface="Franklin Gothic Medium"/>
                </a:rPr>
                <a:t>2025 год</a:t>
              </a:r>
              <a:endParaRPr/>
            </a:p>
            <a:p>
              <a:pPr algn="ctr">
                <a:defRPr/>
              </a:pPr>
              <a:r>
                <a:rPr lang="ru-RU" sz="1200">
                  <a:solidFill>
                    <a:schemeClr val="tx2"/>
                  </a:solidFill>
                  <a:latin typeface="Franklin Gothic Medium"/>
                </a:rPr>
                <a:t>113 (план)</a:t>
              </a:r>
              <a:r>
                <a:rPr lang="ru-RU" sz="1200" i="1">
                  <a:solidFill>
                    <a:schemeClr val="tx2"/>
                  </a:solidFill>
                  <a:latin typeface="Franklin Gothic Medium"/>
                </a:rPr>
                <a:t> </a:t>
              </a:r>
              <a:endParaRPr/>
            </a:p>
          </p:txBody>
        </p:sp>
        <p:sp>
          <p:nvSpPr>
            <p:cNvPr id="268068049" name="Прямоугольник 79"/>
            <p:cNvSpPr/>
            <p:nvPr/>
          </p:nvSpPr>
          <p:spPr bwMode="auto">
            <a:xfrm>
              <a:off x="2481454" y="1059563"/>
              <a:ext cx="1168862" cy="457559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1200">
                  <a:latin typeface="Franklin Gothic Medium"/>
                </a:rPr>
                <a:t>2026 год</a:t>
              </a:r>
              <a:endParaRPr/>
            </a:p>
            <a:p>
              <a:pPr algn="ctr">
                <a:defRPr/>
              </a:pPr>
              <a:r>
                <a:rPr lang="ru-RU" sz="1200">
                  <a:solidFill>
                    <a:schemeClr val="tx2"/>
                  </a:solidFill>
                  <a:latin typeface="Franklin Gothic Medium"/>
                </a:rPr>
                <a:t>108 (план)</a:t>
              </a:r>
              <a:endParaRPr/>
            </a:p>
          </p:txBody>
        </p:sp>
        <p:sp>
          <p:nvSpPr>
            <p:cNvPr id="768276697" name="Прямоугольник 81"/>
            <p:cNvSpPr/>
            <p:nvPr/>
          </p:nvSpPr>
          <p:spPr bwMode="auto">
            <a:xfrm>
              <a:off x="86427" y="444315"/>
              <a:ext cx="1173015" cy="457559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1200">
                  <a:solidFill>
                    <a:srgbClr val="2E75B6"/>
                  </a:solidFill>
                  <a:latin typeface="Franklin Gothic Medium"/>
                </a:rPr>
                <a:t>2023 год</a:t>
              </a:r>
              <a:endParaRPr/>
            </a:p>
            <a:p>
              <a:pPr algn="ctr">
                <a:defRPr/>
              </a:pPr>
              <a:r>
                <a:rPr lang="ru-RU" sz="1200" b="1">
                  <a:solidFill>
                    <a:schemeClr val="tx2"/>
                  </a:solidFill>
                  <a:latin typeface="Franklin Gothic Medium"/>
                </a:rPr>
                <a:t>123 (факт)</a:t>
              </a:r>
              <a:endParaRPr lang="ru-RU" sz="1400" b="1">
                <a:solidFill>
                  <a:schemeClr val="tx2"/>
                </a:solidFill>
                <a:latin typeface="Franklin Gothic Medium"/>
              </a:endParaRPr>
            </a:p>
          </p:txBody>
        </p:sp>
      </p:grpSp>
      <p:sp>
        <p:nvSpPr>
          <p:cNvPr id="1917938106" name="Прямоугольник 19"/>
          <p:cNvSpPr/>
          <p:nvPr/>
        </p:nvSpPr>
        <p:spPr bwMode="auto">
          <a:xfrm flipH="0" flipV="0">
            <a:off x="847862" y="1093925"/>
            <a:ext cx="7206645" cy="3965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72000" rIns="72000">
            <a:spAutoFit/>
          </a:bodyPr>
          <a:lstStyle/>
          <a:p>
            <a:pPr algn="ctr">
              <a:defRPr/>
            </a:pPr>
            <a:r>
              <a:rPr lang="ru-RU" sz="2000" b="1">
                <a:solidFill>
                  <a:schemeClr val="accent5">
                    <a:lumMod val="75000"/>
                  </a:schemeClr>
                </a:solidFill>
                <a:latin typeface="Franklin Gothic Medium"/>
                <a:cs typeface="Times New Roman"/>
              </a:rPr>
              <a:t>Основные результаты</a:t>
            </a:r>
            <a:endParaRPr sz="2000" b="1">
              <a:solidFill>
                <a:schemeClr val="accent5">
                  <a:lumMod val="75000"/>
                </a:schemeClr>
              </a:solidFill>
              <a:latin typeface="Franklin Gothic Medium"/>
              <a:cs typeface="Times New Roman"/>
            </a:endParaRPr>
          </a:p>
        </p:txBody>
      </p:sp>
      <p:pic>
        <p:nvPicPr>
          <p:cNvPr id="1787108681" name="Рисунок 42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2020849" y="2386438"/>
            <a:ext cx="371652" cy="360496"/>
          </a:xfrm>
          <a:prstGeom prst="rect">
            <a:avLst/>
          </a:prstGeom>
        </p:spPr>
      </p:pic>
      <p:pic>
        <p:nvPicPr>
          <p:cNvPr id="580049600" name="Рисунок 42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2073160" y="3787767"/>
            <a:ext cx="371652" cy="360496"/>
          </a:xfrm>
          <a:prstGeom prst="rect">
            <a:avLst/>
          </a:prstGeom>
        </p:spPr>
      </p:pic>
      <p:pic>
        <p:nvPicPr>
          <p:cNvPr id="1631255667" name="Рисунок 42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2020849" y="5395437"/>
            <a:ext cx="371652" cy="360496"/>
          </a:xfrm>
          <a:prstGeom prst="rect">
            <a:avLst/>
          </a:prstGeom>
        </p:spPr>
      </p:pic>
      <p:pic>
        <p:nvPicPr>
          <p:cNvPr id="773116311" name="Рисунок 42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6457657" y="2386435"/>
            <a:ext cx="371652" cy="360496"/>
          </a:xfrm>
          <a:prstGeom prst="rect">
            <a:avLst/>
          </a:prstGeom>
        </p:spPr>
      </p:pic>
      <p:pic>
        <p:nvPicPr>
          <p:cNvPr id="1371253113" name="Picture 2"/>
          <p:cNvPicPr>
            <a:picLocks noChangeAspect="1" noChangeArrowheads="1"/>
          </p:cNvPicPr>
          <p:nvPr/>
        </p:nvPicPr>
        <p:blipFill>
          <a:blip r:embed="rId3"/>
          <a:stretch/>
        </p:blipFill>
        <p:spPr bwMode="auto">
          <a:xfrm>
            <a:off x="6427037" y="3739367"/>
            <a:ext cx="402273" cy="408897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1474488205" name="Picture 2"/>
          <p:cNvPicPr>
            <a:picLocks noChangeAspect="1" noChangeArrowheads="1"/>
          </p:cNvPicPr>
          <p:nvPr/>
        </p:nvPicPr>
        <p:blipFill>
          <a:blip r:embed="rId3"/>
          <a:stretch/>
        </p:blipFill>
        <p:spPr bwMode="auto">
          <a:xfrm>
            <a:off x="6491694" y="5507037"/>
            <a:ext cx="402273" cy="408897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560337387" name="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 flipH="0" flipV="0">
            <a:off x="392112" y="1131462"/>
            <a:ext cx="394123" cy="39412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MasterSp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96954071" name="Номер слайда 2"/>
          <p:cNvSpPr>
            <a:spLocks noGrp="1"/>
          </p:cNvSpPr>
          <p:nvPr>
            <p:ph type="sldNum" sz="quarter" idx="12"/>
          </p:nvPr>
        </p:nvSpPr>
        <p:spPr bwMode="auto">
          <a:xfrm>
            <a:off x="6844194" y="6356382"/>
            <a:ext cx="2057400" cy="365123"/>
          </a:xfrm>
        </p:spPr>
        <p:txBody>
          <a:bodyPr/>
          <a:lstStyle/>
          <a:p>
            <a:pPr>
              <a:defRPr/>
            </a:pPr>
            <a:fld id="{FE81D245-0713-C84F-7AC8-801130EDD356}" type="slidenum">
              <a:rPr lang="en-US">
                <a:solidFill>
                  <a:prstClr val="black">
                    <a:tint val="75000"/>
                  </a:prstClr>
                </a:solidFill>
              </a:rPr>
              <a:t/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615442142" name="Группа 29"/>
          <p:cNvGrpSpPr/>
          <p:nvPr/>
        </p:nvGrpSpPr>
        <p:grpSpPr bwMode="auto">
          <a:xfrm>
            <a:off x="2917" y="734484"/>
            <a:ext cx="9144000" cy="97304"/>
            <a:chOff x="947649" y="2746863"/>
            <a:chExt cx="7257564" cy="97304"/>
          </a:xfrm>
        </p:grpSpPr>
        <p:sp>
          <p:nvSpPr>
            <p:cNvPr id="1417604836" name="Прямоугольник 30"/>
            <p:cNvSpPr/>
            <p:nvPr/>
          </p:nvSpPr>
          <p:spPr bwMode="auto">
            <a:xfrm>
              <a:off x="947649" y="2746863"/>
              <a:ext cx="7257564" cy="52155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38641641" name="Прямоугольник 31"/>
            <p:cNvSpPr/>
            <p:nvPr/>
          </p:nvSpPr>
          <p:spPr bwMode="auto">
            <a:xfrm flipV="1">
              <a:off x="947649" y="2798448"/>
              <a:ext cx="7257564" cy="45717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1047157074" name="Прямоугольник 41"/>
          <p:cNvSpPr/>
          <p:nvPr/>
        </p:nvSpPr>
        <p:spPr bwMode="auto">
          <a:xfrm>
            <a:off x="265698" y="-58628"/>
            <a:ext cx="9166558" cy="87144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7716" tIns="48858" rIns="97716" bIns="48858" numCol="1" rtlCol="0" anchor="ctr" anchorCtr="0" compatLnSpc="1">
            <a:prstTxWarp prst="textNoShape"/>
          </a:bodyPr>
          <a:lstStyle/>
          <a:p>
            <a:pPr>
              <a:defRPr/>
            </a:pPr>
            <a:r>
              <a:rPr lang="ru-RU" sz="2100" b="1" i="0" u="none" strike="noStrike" cap="none" spc="0">
                <a:solidFill>
                  <a:schemeClr val="accent5">
                    <a:lumMod val="50000"/>
                  </a:schemeClr>
                </a:solidFill>
                <a:latin typeface="Franklin Gothic Medium"/>
                <a:ea typeface="Franklin Gothic Medium"/>
                <a:cs typeface="Franklin Gothic Medium"/>
              </a:rPr>
              <a:t>ПРОЕКТНАЯ ЧАСТЬ </a:t>
            </a:r>
            <a:endParaRPr sz="2100" b="1" i="0" u="none" strike="noStrike" cap="none" spc="0">
              <a:solidFill>
                <a:schemeClr val="accent5">
                  <a:lumMod val="50000"/>
                </a:schemeClr>
              </a:solidFill>
              <a:latin typeface="Franklin Gothic Medium"/>
              <a:cs typeface="Franklin Gothic Medium"/>
            </a:endParaRPr>
          </a:p>
          <a:p>
            <a:pPr>
              <a:defRPr/>
            </a:pPr>
            <a:r>
              <a:rPr lang="ru-RU" sz="2100" b="1">
                <a:solidFill>
                  <a:schemeClr val="accent5">
                    <a:lumMod val="50000"/>
                  </a:schemeClr>
                </a:solidFill>
                <a:latin typeface="Franklin Gothic Medium"/>
              </a:rPr>
              <a:t>государственной программы «</a:t>
            </a:r>
            <a:r>
              <a:rPr lang="ru-RU" sz="2100" b="1" i="0" u="none" strike="noStrike" cap="none" spc="0">
                <a:solidFill>
                  <a:schemeClr val="accent5">
                    <a:lumMod val="50000"/>
                  </a:schemeClr>
                </a:solidFill>
                <a:latin typeface="Franklin Gothic Medium"/>
                <a:cs typeface="Franklin Gothic Medium"/>
              </a:rPr>
              <a:t>Поддержка </a:t>
            </a:r>
            <a:r>
              <a:rPr lang="ru-RU" sz="2100" b="1">
                <a:solidFill>
                  <a:schemeClr val="accent5">
                    <a:lumMod val="50000"/>
                  </a:schemeClr>
                </a:solidFill>
                <a:latin typeface="Franklin Gothic Medium"/>
              </a:rPr>
              <a:t>занятости населения»</a:t>
            </a:r>
            <a:endParaRPr sz="2100" b="1" i="1">
              <a:solidFill>
                <a:schemeClr val="accent5">
                  <a:lumMod val="50000"/>
                </a:schemeClr>
              </a:solidFill>
              <a:latin typeface="Franklin Gothic Medium"/>
            </a:endParaRPr>
          </a:p>
        </p:txBody>
      </p:sp>
      <p:sp>
        <p:nvSpPr>
          <p:cNvPr id="199733469" name="Прямоугольник 19"/>
          <p:cNvSpPr/>
          <p:nvPr/>
        </p:nvSpPr>
        <p:spPr bwMode="auto">
          <a:xfrm>
            <a:off x="269523" y="960373"/>
            <a:ext cx="8390646" cy="3965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36000">
            <a:spAutoFit/>
          </a:bodyPr>
          <a:lstStyle/>
          <a:p>
            <a:pPr algn="ctr">
              <a:spcAft>
                <a:spcPts val="598"/>
              </a:spcAft>
              <a:defRPr/>
            </a:pPr>
            <a:r>
              <a:rPr lang="ru-RU" sz="2000" b="1">
                <a:solidFill>
                  <a:schemeClr val="accent5">
                    <a:lumMod val="75000"/>
                  </a:schemeClr>
                </a:solidFill>
                <a:latin typeface="Franklin Gothic Medium"/>
                <a:ea typeface="Vida 32 Pro"/>
                <a:cs typeface="Times New Roman"/>
              </a:rPr>
              <a:t>Социальный эффект для граждан</a:t>
            </a:r>
            <a:endParaRPr sz="2000"/>
          </a:p>
        </p:txBody>
      </p:sp>
      <p:sp>
        <p:nvSpPr>
          <p:cNvPr id="1830092496" name="Прямоугольник 7"/>
          <p:cNvSpPr/>
          <p:nvPr/>
        </p:nvSpPr>
        <p:spPr bwMode="auto">
          <a:xfrm flipH="0" flipV="0">
            <a:off x="204673" y="1468819"/>
            <a:ext cx="8598936" cy="4840817"/>
          </a:xfrm>
          <a:prstGeom prst="rect">
            <a:avLst/>
          </a:prstGeom>
          <a:noFill/>
          <a:ln w="12700" cap="flat" cmpd="sng" algn="ctr">
            <a:solidFill>
              <a:schemeClr val="bg1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endParaRPr lang="ru-RU" sz="1050">
              <a:latin typeface="Franklin Gothic Medium"/>
            </a:endParaRPr>
          </a:p>
          <a:p>
            <a:pPr marL="450000" marR="0" indent="-270000" algn="l" defTabSz="914400">
              <a:lnSpc>
                <a:spcPct val="100000"/>
              </a:lnSpc>
              <a:spcBef>
                <a:spcPts val="1197"/>
              </a:spcBef>
              <a:spcAft>
                <a:spcPts val="509"/>
              </a:spcAft>
              <a:buClr>
                <a:srgbClr val="002060"/>
              </a:buClr>
              <a:buFont typeface="Wingdings"/>
              <a:buChar char="ü"/>
              <a:defRPr/>
            </a:pPr>
            <a:r>
              <a:rPr lang="ru-RU" sz="1400" b="0" i="0" u="none" strike="noStrike" cap="none" spc="0">
                <a:solidFill>
                  <a:schemeClr val="tx2"/>
                </a:solidFill>
                <a:latin typeface="Franklin Gothic Medium"/>
                <a:ea typeface="Franklin Gothic Medium"/>
                <a:cs typeface="Franklin Gothic Medium"/>
              </a:rPr>
              <a:t>повышение удовлетворенности оказанными услугами </a:t>
            </a:r>
            <a:r>
              <a:rPr lang="ru-RU" sz="1400" b="0" i="0" u="none" strike="noStrike" cap="none" spc="0">
                <a:solidFill>
                  <a:srgbClr val="002060"/>
                </a:solidFill>
                <a:latin typeface="Franklin Gothic Medium"/>
                <a:ea typeface="Franklin Gothic Medium"/>
                <a:cs typeface="Franklin Gothic Medium"/>
              </a:rPr>
              <a:t>с 65% до 77%</a:t>
            </a:r>
            <a:r>
              <a:rPr lang="ru-RU" sz="1400" b="0" i="0" u="none" strike="noStrike" cap="none" spc="0">
                <a:solidFill>
                  <a:schemeClr val="tx2"/>
                </a:solidFill>
                <a:latin typeface="Franklin Gothic Medium"/>
                <a:ea typeface="Franklin Gothic Medium"/>
                <a:cs typeface="Franklin Gothic Medium"/>
              </a:rPr>
              <a:t>;</a:t>
            </a:r>
            <a:endParaRPr sz="1400" b="0" i="0" u="none" strike="noStrike" cap="none" spc="0">
              <a:solidFill>
                <a:schemeClr val="tx2"/>
              </a:solidFill>
              <a:latin typeface="Franklin Gothic Medium"/>
              <a:cs typeface="Franklin Gothic Medium"/>
            </a:endParaRPr>
          </a:p>
          <a:p>
            <a:pPr marL="450000" marR="0" indent="-270000" algn="l" defTabSz="914400">
              <a:lnSpc>
                <a:spcPct val="100000"/>
              </a:lnSpc>
              <a:spcAft>
                <a:spcPts val="509"/>
              </a:spcAft>
              <a:buClr>
                <a:srgbClr val="002060"/>
              </a:buClr>
              <a:buFont typeface="Wingdings"/>
              <a:buChar char="ü"/>
              <a:defRPr/>
            </a:pPr>
            <a:r>
              <a:rPr lang="ru-RU" sz="1400" b="0" i="0" u="none" strike="noStrike" cap="none" spc="0">
                <a:solidFill>
                  <a:schemeClr val="tx2"/>
                </a:solidFill>
                <a:latin typeface="Franklin Gothic Medium"/>
                <a:ea typeface="Montserrat"/>
                <a:cs typeface="Franklin Gothic Medium"/>
              </a:rPr>
              <a:t>возможность получения услуг в подразделениях МФЦ, отделениях Почты России, помещениях агентств  социального благополучия либо иных общественных местах для предоставления услуг в отдаленных районах;</a:t>
            </a:r>
            <a:endParaRPr sz="1400" b="0" i="0" u="none" strike="noStrike" cap="none" spc="0">
              <a:solidFill>
                <a:schemeClr val="tx2"/>
              </a:solidFill>
              <a:latin typeface="Franklin Gothic Medium"/>
              <a:cs typeface="Franklin Gothic Medium"/>
            </a:endParaRPr>
          </a:p>
          <a:p>
            <a:pPr marL="450000" marR="0" indent="-270000" algn="l" defTabSz="914400">
              <a:lnSpc>
                <a:spcPct val="100000"/>
              </a:lnSpc>
              <a:spcAft>
                <a:spcPts val="509"/>
              </a:spcAft>
              <a:buClr>
                <a:srgbClr val="002060"/>
              </a:buClr>
              <a:buFont typeface="Wingdings"/>
              <a:buChar char="ü"/>
              <a:defRPr/>
            </a:pPr>
            <a:r>
              <a:rPr lang="ru-RU" sz="1400" b="0" i="0" u="none" strike="noStrike" cap="none" spc="0">
                <a:solidFill>
                  <a:schemeClr val="tx2"/>
                </a:solidFill>
                <a:latin typeface="Franklin Gothic Medium"/>
                <a:ea typeface="Montserrat"/>
                <a:cs typeface="Franklin Gothic Medium"/>
              </a:rPr>
              <a:t>сопровождаемое трудоустройство;</a:t>
            </a:r>
            <a:endParaRPr sz="1400" b="0" i="0" u="none" strike="noStrike" cap="none" spc="0">
              <a:solidFill>
                <a:schemeClr val="tx2"/>
              </a:solidFill>
              <a:latin typeface="Franklin Gothic Medium"/>
              <a:ea typeface="Montserrat"/>
              <a:cs typeface="Franklin Gothic Medium"/>
            </a:endParaRPr>
          </a:p>
          <a:p>
            <a:pPr marL="450000" marR="0" indent="-270000" algn="l" defTabSz="914400">
              <a:lnSpc>
                <a:spcPct val="100000"/>
              </a:lnSpc>
              <a:spcAft>
                <a:spcPts val="509"/>
              </a:spcAft>
              <a:buClr>
                <a:srgbClr val="002060"/>
              </a:buClr>
              <a:buFont typeface="Wingdings"/>
              <a:buChar char="ü"/>
              <a:defRPr/>
            </a:pPr>
            <a:r>
              <a:rPr lang="ru-RU" sz="1400" b="0" i="0" u="none" strike="noStrike" cap="none" spc="0">
                <a:solidFill>
                  <a:schemeClr val="tx2"/>
                </a:solidFill>
                <a:latin typeface="Franklin Gothic Medium"/>
                <a:ea typeface="Franklin Gothic Medium"/>
                <a:cs typeface="Franklin Gothic Medium"/>
              </a:rPr>
              <a:t>возможность себя реализовать – открыть свое собственное дело;</a:t>
            </a:r>
            <a:endParaRPr sz="1400" strike="noStrike" cap="none" spc="0"/>
          </a:p>
          <a:p>
            <a:pPr marL="450000" marR="0" indent="-270000" algn="l" defTabSz="914400">
              <a:lnSpc>
                <a:spcPct val="100000"/>
              </a:lnSpc>
              <a:spcAft>
                <a:spcPts val="509"/>
              </a:spcAft>
              <a:buClr>
                <a:srgbClr val="002060"/>
              </a:buClr>
              <a:buFont typeface="Wingdings"/>
              <a:buChar char="ü"/>
              <a:defRPr/>
            </a:pPr>
            <a:r>
              <a:rPr lang="ru-RU" sz="1400" b="0" i="0" u="none" strike="noStrike" cap="none" spc="0">
                <a:solidFill>
                  <a:schemeClr val="tx2"/>
                </a:solidFill>
                <a:latin typeface="Franklin Gothic Medium"/>
                <a:ea typeface="Franklin Gothic Medium"/>
                <a:cs typeface="Franklin Gothic Medium"/>
              </a:rPr>
              <a:t>расширение видов трудоустройства безработного гражданина;</a:t>
            </a:r>
            <a:endParaRPr sz="1400" strike="noStrike" cap="none" spc="0"/>
          </a:p>
          <a:p>
            <a:pPr marL="450000" marR="0" indent="-270000" algn="l" defTabSz="914400">
              <a:lnSpc>
                <a:spcPct val="100000"/>
              </a:lnSpc>
              <a:spcAft>
                <a:spcPts val="509"/>
              </a:spcAft>
              <a:buClr>
                <a:srgbClr val="002060"/>
              </a:buClr>
              <a:buFont typeface="Wingdings"/>
              <a:buChar char="ü"/>
              <a:defRPr/>
            </a:pPr>
            <a:r>
              <a:rPr lang="ru-RU" sz="1400" b="0" i="0" u="none" strike="noStrike" cap="none" spc="0">
                <a:solidFill>
                  <a:schemeClr val="tx2"/>
                </a:solidFill>
                <a:latin typeface="Franklin Gothic Medium"/>
                <a:ea typeface="Franklin Gothic Medium"/>
                <a:cs typeface="Franklin Gothic Medium"/>
              </a:rPr>
              <a:t>расширение  института самозанятости  с наибольшими преимуществами перед индивидуальными предпринимателями;</a:t>
            </a:r>
            <a:endParaRPr sz="1400" strike="noStrike" cap="none" spc="0"/>
          </a:p>
          <a:p>
            <a:pPr marL="450000" marR="0" indent="-270000" algn="l" defTabSz="914400">
              <a:lnSpc>
                <a:spcPct val="100000"/>
              </a:lnSpc>
              <a:spcAft>
                <a:spcPts val="509"/>
              </a:spcAft>
              <a:buClr>
                <a:srgbClr val="002060"/>
              </a:buClr>
              <a:buFont typeface="Wingdings"/>
              <a:buChar char="ü"/>
              <a:defRPr/>
            </a:pPr>
            <a:r>
              <a:rPr lang="ru-RU" sz="1400" b="0" i="0" u="none" strike="noStrike" cap="none" spc="0">
                <a:solidFill>
                  <a:schemeClr val="tx2"/>
                </a:solidFill>
                <a:latin typeface="Franklin Gothic Medium"/>
                <a:ea typeface="Franklin Gothic Medium"/>
                <a:cs typeface="Franklin Gothic Medium"/>
              </a:rPr>
              <a:t>получение услуг с учетом жизненной ситуации –</a:t>
            </a:r>
            <a:r>
              <a:rPr lang="ru-RU" sz="1400" b="0" i="0" u="none" strike="noStrike" cap="none" spc="0">
                <a:solidFill>
                  <a:srgbClr val="002060"/>
                </a:solidFill>
                <a:latin typeface="Franklin Gothic Medium"/>
                <a:ea typeface="Franklin Gothic Medium"/>
                <a:cs typeface="Franklin Gothic Medium"/>
              </a:rPr>
              <a:t> оказание услуг ежегодно не менее 30 000 граждан и 3 500 работодателей;</a:t>
            </a:r>
            <a:endParaRPr sz="1400" b="0" i="0" u="none" strike="noStrike" cap="none" spc="0">
              <a:solidFill>
                <a:srgbClr val="002060"/>
              </a:solidFill>
              <a:latin typeface="Times New Roman"/>
              <a:cs typeface="Times New Roman"/>
            </a:endParaRPr>
          </a:p>
          <a:p>
            <a:pPr marL="450000" marR="0" indent="-270000" algn="l" defTabSz="914400">
              <a:lnSpc>
                <a:spcPct val="100000"/>
              </a:lnSpc>
              <a:spcAft>
                <a:spcPts val="509"/>
              </a:spcAft>
              <a:buClr>
                <a:srgbClr val="002060"/>
              </a:buClr>
              <a:buFont typeface="Wingdings"/>
              <a:buChar char="ü"/>
              <a:defRPr/>
            </a:pPr>
            <a:r>
              <a:rPr lang="ru-RU" sz="1400" b="0" i="0" u="none" strike="noStrike" cap="none" spc="0">
                <a:solidFill>
                  <a:schemeClr val="tx2"/>
                </a:solidFill>
                <a:latin typeface="Franklin Gothic Medium"/>
                <a:ea typeface="Franklin Gothic Medium"/>
                <a:cs typeface="Franklin Gothic Medium"/>
              </a:rPr>
              <a:t>получение первой либо новой профессии,</a:t>
            </a:r>
            <a:r>
              <a:rPr lang="ru-RU" sz="1400" b="0" i="0" u="none" strike="noStrike" cap="none" spc="0">
                <a:solidFill>
                  <a:schemeClr val="tx2"/>
                </a:solidFill>
                <a:latin typeface="Franklin Gothic Medium"/>
                <a:ea typeface="Franklin Gothic Medium"/>
                <a:cs typeface="Franklin Gothic Medium"/>
              </a:rPr>
              <a:t>повышение квалификации по имеющейся                             профессии - </a:t>
            </a:r>
            <a:r>
              <a:rPr lang="ru-RU" sz="1400" b="0" i="0" u="none" strike="noStrike" cap="none" spc="0">
                <a:solidFill>
                  <a:srgbClr val="002060"/>
                </a:solidFill>
                <a:latin typeface="Franklin Gothic Medium"/>
                <a:ea typeface="Franklin Gothic Medium"/>
                <a:cs typeface="Franklin Gothic Medium"/>
              </a:rPr>
              <a:t>не менее 1200 граждан</a:t>
            </a:r>
            <a:r>
              <a:rPr lang="ru-RU" sz="1400" b="0" i="0" u="none" strike="noStrike" cap="none" spc="0">
                <a:solidFill>
                  <a:schemeClr val="tx2"/>
                </a:solidFill>
                <a:latin typeface="Franklin Gothic Medium"/>
                <a:ea typeface="Franklin Gothic Medium"/>
                <a:cs typeface="Franklin Gothic Medium"/>
              </a:rPr>
              <a:t>;</a:t>
            </a:r>
            <a:endParaRPr sz="1400" strike="noStrike" cap="none" spc="0"/>
          </a:p>
          <a:p>
            <a:pPr marL="450000" marR="0" indent="-270000" algn="l" defTabSz="914400">
              <a:lnSpc>
                <a:spcPct val="100000"/>
              </a:lnSpc>
              <a:spcAft>
                <a:spcPts val="509"/>
              </a:spcAft>
              <a:buClr>
                <a:srgbClr val="002060"/>
              </a:buClr>
              <a:buFont typeface="Wingdings"/>
              <a:buChar char="ü"/>
              <a:defRPr/>
            </a:pPr>
            <a:r>
              <a:rPr lang="ru-RU" sz="1400" b="0" i="0" u="none" strike="noStrike" cap="none" spc="0">
                <a:solidFill>
                  <a:schemeClr val="tx2"/>
                </a:solidFill>
                <a:latin typeface="Franklin Gothic Medium"/>
                <a:ea typeface="Franklin Gothic Medium"/>
                <a:cs typeface="Franklin Gothic Medium"/>
              </a:rPr>
              <a:t>возможность трудоустройства;</a:t>
            </a:r>
            <a:endParaRPr sz="1400" strike="noStrike" cap="none" spc="0"/>
          </a:p>
          <a:p>
            <a:pPr marL="450000" marR="0" indent="-270000" algn="l" defTabSz="914400">
              <a:lnSpc>
                <a:spcPct val="100000"/>
              </a:lnSpc>
              <a:spcAft>
                <a:spcPts val="509"/>
              </a:spcAft>
              <a:buClr>
                <a:srgbClr val="002060"/>
              </a:buClr>
              <a:buFont typeface="Wingdings"/>
              <a:buChar char="ü"/>
              <a:defRPr/>
            </a:pPr>
            <a:r>
              <a:rPr lang="ru-RU" sz="1400" b="0" i="0" u="none" strike="noStrike" cap="none" spc="0">
                <a:solidFill>
                  <a:schemeClr val="tx2"/>
                </a:solidFill>
                <a:latin typeface="Franklin Gothic Medium"/>
                <a:ea typeface="Franklin Gothic Medium"/>
                <a:cs typeface="Franklin Gothic Medium"/>
              </a:rPr>
              <a:t>повышение дохода;</a:t>
            </a:r>
            <a:endParaRPr sz="1400" strike="noStrike" cap="none" spc="0">
              <a:solidFill>
                <a:schemeClr val="tx2"/>
              </a:solidFill>
              <a:latin typeface="Franklin Gothic Medium"/>
            </a:endParaRPr>
          </a:p>
          <a:p>
            <a:pPr marL="450000" marR="0" indent="-270000" algn="l" defTabSz="914400">
              <a:lnSpc>
                <a:spcPct val="100000"/>
              </a:lnSpc>
              <a:spcAft>
                <a:spcPts val="509"/>
              </a:spcAft>
              <a:buClr>
                <a:srgbClr val="002060"/>
              </a:buClr>
              <a:buFont typeface="Wingdings"/>
              <a:buChar char="ü"/>
              <a:defRPr/>
            </a:pPr>
            <a:r>
              <a:rPr lang="ru-RU" sz="1400" b="0" i="0" u="none" strike="noStrike" cap="none" spc="0">
                <a:solidFill>
                  <a:schemeClr val="tx2"/>
                </a:solidFill>
                <a:latin typeface="Franklin Gothic Medium"/>
                <a:ea typeface="Franklin Gothic Medium"/>
                <a:cs typeface="Franklin Gothic Medium"/>
              </a:rPr>
              <a:t>личностный карьерный рост</a:t>
            </a:r>
            <a:r>
              <a:rPr lang="ru-RU" sz="1400" b="0" i="0" u="none" strike="noStrike" cap="none" spc="0">
                <a:solidFill>
                  <a:schemeClr val="tx2"/>
                </a:solidFill>
                <a:latin typeface="Franklin Gothic Medium"/>
                <a:ea typeface="Franklin Gothic Medium"/>
                <a:cs typeface="Franklin Gothic Medium"/>
              </a:rPr>
              <a:t> </a:t>
            </a:r>
            <a:endParaRPr sz="1400" strike="noStrike" cap="none" spc="0"/>
          </a:p>
          <a:p>
            <a:pPr algn="l">
              <a:lnSpc>
                <a:spcPct val="100000"/>
              </a:lnSpc>
              <a:spcAft>
                <a:spcPts val="310"/>
              </a:spcAft>
              <a:defRPr/>
            </a:pPr>
            <a:endParaRPr lang="ru-RU" sz="2400">
              <a:latin typeface="Franklin Gothic Medium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MasterSp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546428587" name="Группа 3"/>
          <p:cNvGrpSpPr/>
          <p:nvPr/>
        </p:nvGrpSpPr>
        <p:grpSpPr bwMode="auto">
          <a:xfrm>
            <a:off x="126469" y="1113960"/>
            <a:ext cx="3443172" cy="571599"/>
            <a:chOff x="118135" y="1113960"/>
            <a:chExt cx="3443172" cy="571599"/>
          </a:xfrm>
        </p:grpSpPr>
        <p:sp>
          <p:nvSpPr>
            <p:cNvPr id="1613304914" name="Прямоугольник 19"/>
            <p:cNvSpPr/>
            <p:nvPr/>
          </p:nvSpPr>
          <p:spPr bwMode="auto">
            <a:xfrm>
              <a:off x="118135" y="1222842"/>
              <a:ext cx="3443172" cy="36933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lIns="72000" rIns="72000">
              <a:spAutoFit/>
            </a:bodyPr>
            <a:lstStyle/>
            <a:p>
              <a:pPr algn="ctr">
                <a:defRPr/>
              </a:pPr>
              <a:r>
                <a:rPr lang="ru-RU" b="1">
                  <a:solidFill>
                    <a:schemeClr val="accent5">
                      <a:lumMod val="75000"/>
                    </a:schemeClr>
                  </a:solidFill>
                  <a:latin typeface="Franklin Gothic Medium"/>
                  <a:cs typeface="Times New Roman"/>
                </a:rPr>
                <a:t>Мероприятия:</a:t>
              </a:r>
              <a:endParaRPr/>
            </a:p>
          </p:txBody>
        </p:sp>
        <p:pic>
          <p:nvPicPr>
            <p:cNvPr id="1490503395" name="Picture 4" descr="https://socialmediamagnet.net/wp-content/uploads/Sylabus-Icon-e1545315556577.png"/>
            <p:cNvPicPr>
              <a:picLocks noChangeAspect="1" noChangeArrowheads="1"/>
            </p:cNvPicPr>
            <p:nvPr/>
          </p:nvPicPr>
          <p:blipFill>
            <a:blip r:embed="rId2"/>
            <a:stretch/>
          </p:blipFill>
          <p:spPr bwMode="auto">
            <a:xfrm>
              <a:off x="390992" y="1113960"/>
              <a:ext cx="570330" cy="571599"/>
            </a:xfrm>
            <a:prstGeom prst="rect">
              <a:avLst/>
            </a:prstGeom>
            <a:noFill/>
          </p:spPr>
        </p:pic>
      </p:grpSp>
      <p:sp>
        <p:nvSpPr>
          <p:cNvPr id="555425329" name="Номер слайда 2"/>
          <p:cNvSpPr txBox="1"/>
          <p:nvPr/>
        </p:nvSpPr>
        <p:spPr bwMode="auto">
          <a:xfrm>
            <a:off x="6808785" y="6385941"/>
            <a:ext cx="2057400" cy="365123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r">
              <a:defRPr sz="120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r>
              <a:rPr lang="ru-RU"/>
              <a:t>8</a:t>
            </a:r>
            <a:endParaRPr lang="en-US"/>
          </a:p>
        </p:txBody>
      </p:sp>
      <p:grpSp>
        <p:nvGrpSpPr>
          <p:cNvPr id="2138783376" name="Группа 39"/>
          <p:cNvGrpSpPr/>
          <p:nvPr/>
        </p:nvGrpSpPr>
        <p:grpSpPr bwMode="auto">
          <a:xfrm>
            <a:off x="0" y="733320"/>
            <a:ext cx="9144000" cy="97304"/>
            <a:chOff x="947649" y="2746863"/>
            <a:chExt cx="7257564" cy="97304"/>
          </a:xfrm>
        </p:grpSpPr>
        <p:sp>
          <p:nvSpPr>
            <p:cNvPr id="2072977103" name="Прямоугольник 40"/>
            <p:cNvSpPr/>
            <p:nvPr/>
          </p:nvSpPr>
          <p:spPr bwMode="auto">
            <a:xfrm>
              <a:off x="947649" y="2746863"/>
              <a:ext cx="7257564" cy="52155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77585716" name="Прямоугольник 41"/>
            <p:cNvSpPr/>
            <p:nvPr/>
          </p:nvSpPr>
          <p:spPr bwMode="auto">
            <a:xfrm flipV="1">
              <a:off x="947649" y="2798448"/>
              <a:ext cx="7257564" cy="45717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291817956" name="Прямоугольник 56"/>
          <p:cNvSpPr/>
          <p:nvPr/>
        </p:nvSpPr>
        <p:spPr bwMode="auto">
          <a:xfrm>
            <a:off x="265696" y="-79885"/>
            <a:ext cx="8820135" cy="87144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7716" tIns="48858" rIns="97716" bIns="48858" numCol="1" rtlCol="0" anchor="ctr" anchorCtr="0" compatLnSpc="1">
            <a:prstTxWarp prst="textNoShape"/>
          </a:bodyPr>
          <a:lstStyle/>
          <a:p>
            <a:pPr>
              <a:defRPr/>
            </a:pPr>
            <a:r>
              <a:rPr lang="ru-RU" sz="1800" b="1" i="0" u="none" strike="noStrike" cap="none" spc="0">
                <a:solidFill>
                  <a:srgbClr val="002060"/>
                </a:solidFill>
                <a:latin typeface="Franklin Gothic Medium"/>
                <a:cs typeface="Franklin Gothic Medium"/>
              </a:rPr>
              <a:t>К</a:t>
            </a:r>
            <a:r>
              <a:rPr lang="en-US" sz="1800" b="1" i="0" u="none" strike="noStrike" cap="none" spc="0">
                <a:solidFill>
                  <a:srgbClr val="002060"/>
                </a:solidFill>
                <a:latin typeface="Franklin Gothic Medium"/>
                <a:cs typeface="Franklin Gothic Medium"/>
              </a:rPr>
              <a:t>ОМПЛЕКС ПРОЦЕССНЫХ МЕРОПРИЯТИЙ</a:t>
            </a:r>
            <a:r>
              <a:rPr lang="ru-RU" sz="1800" b="1" i="0" u="none" strike="noStrike" cap="none" spc="0">
                <a:solidFill>
                  <a:srgbClr val="002060"/>
                </a:solidFill>
                <a:latin typeface="Franklin Gothic Medium"/>
                <a:cs typeface="Franklin Gothic Medium"/>
              </a:rPr>
              <a:t> </a:t>
            </a:r>
            <a:r>
              <a:rPr lang="en-US" sz="1800" b="1" i="0" u="none" strike="noStrike" cap="none" spc="0">
                <a:solidFill>
                  <a:srgbClr val="002060"/>
                </a:solidFill>
                <a:latin typeface="Franklin Gothic Medium"/>
                <a:cs typeface="Franklin Gothic Medium"/>
              </a:rPr>
              <a:t>«Содействие трудоустройству граждан, в том числе граждан с инвалидностью,</a:t>
            </a:r>
            <a:r>
              <a:rPr lang="ru-RU" sz="1400" i="0">
                <a:solidFill>
                  <a:srgbClr val="002060"/>
                </a:solidFill>
              </a:rPr>
              <a:t> </a:t>
            </a:r>
            <a:r>
              <a:rPr lang="en-US" sz="1800" b="1" i="0" u="none" strike="noStrike" cap="none" spc="0">
                <a:solidFill>
                  <a:srgbClr val="002060"/>
                </a:solidFill>
                <a:latin typeface="Franklin Gothic Medium"/>
                <a:cs typeface="Franklin Gothic Medium"/>
              </a:rPr>
              <a:t>и социальная поддержка безработных граждан»</a:t>
            </a:r>
            <a:endParaRPr sz="1800" b="1" i="0" u="none" strike="noStrike" cap="none" spc="0">
              <a:solidFill>
                <a:srgbClr val="002060"/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1718049000" name="Прямоугольник 19"/>
          <p:cNvSpPr/>
          <p:nvPr/>
        </p:nvSpPr>
        <p:spPr bwMode="auto">
          <a:xfrm>
            <a:off x="423911" y="2043934"/>
            <a:ext cx="8082115" cy="457559"/>
          </a:xfrm>
          <a:prstGeom prst="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36000">
            <a:spAutoFit/>
          </a:bodyPr>
          <a:lstStyle/>
          <a:p>
            <a:pPr>
              <a:defRPr/>
            </a:pPr>
            <a:r>
              <a:rPr lang="ru-RU" sz="1300" b="1">
                <a:solidFill>
                  <a:schemeClr val="tx2"/>
                </a:solidFill>
                <a:latin typeface="Franklin Gothic Medium"/>
              </a:rPr>
              <a:t>    </a:t>
            </a:r>
            <a:r>
              <a:rPr lang="ru-RU" sz="1300" b="1" i="0" u="none" strike="noStrike" cap="none" spc="0">
                <a:solidFill>
                  <a:schemeClr val="tx2"/>
                </a:solidFill>
                <a:latin typeface="Franklin Gothic Medium"/>
                <a:cs typeface="Franklin Gothic Medium"/>
              </a:rPr>
              <a:t>Осуществление социальных выплат безработным гражданам</a:t>
            </a:r>
            <a:r>
              <a:rPr lang="ru-RU"/>
              <a:t>  </a:t>
            </a:r>
            <a:r>
              <a:rPr lang="ru-RU" sz="1100">
                <a:solidFill>
                  <a:schemeClr val="tx1">
                    <a:lumMod val="65000"/>
                    <a:lumOff val="35000"/>
                  </a:schemeClr>
                </a:solidFill>
                <a:latin typeface="Franklin Gothic Medium"/>
              </a:rPr>
              <a:t>(выплата пособия по безработице, досрочной пенсии)</a:t>
            </a:r>
            <a:endParaRPr/>
          </a:p>
        </p:txBody>
      </p:sp>
      <p:sp>
        <p:nvSpPr>
          <p:cNvPr id="397349337" name="Прямоугольник 19"/>
          <p:cNvSpPr/>
          <p:nvPr/>
        </p:nvSpPr>
        <p:spPr bwMode="auto">
          <a:xfrm>
            <a:off x="408396" y="3962680"/>
            <a:ext cx="8079192" cy="625198"/>
          </a:xfrm>
          <a:prstGeom prst="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 sz="1300" b="1">
                <a:solidFill>
                  <a:schemeClr val="tx2"/>
                </a:solidFill>
                <a:latin typeface="Franklin Gothic Medium"/>
              </a:rPr>
              <a:t>   </a:t>
            </a:r>
            <a:r>
              <a:rPr lang="ru-RU" sz="1300" b="1" i="0" u="none" strike="noStrike" cap="none" spc="0">
                <a:solidFill>
                  <a:schemeClr val="tx2"/>
                </a:solidFill>
                <a:latin typeface="Franklin Gothic Medium"/>
                <a:cs typeface="Franklin Gothic Medium"/>
              </a:rPr>
              <a:t>Организация ярмарок вакансий и учебных рабочих мест</a:t>
            </a:r>
            <a:r>
              <a:rPr lang="ru-RU" sz="1300" b="1">
                <a:solidFill>
                  <a:schemeClr val="tx2"/>
                </a:solidFill>
                <a:latin typeface="Franklin Gothic Medium"/>
              </a:rPr>
              <a:t> </a:t>
            </a:r>
            <a:r>
              <a:rPr lang="ru-RU" sz="1100">
                <a:solidFill>
                  <a:schemeClr val="tx2"/>
                </a:solidFill>
                <a:latin typeface="Franklin Gothic Medium"/>
              </a:rPr>
              <a:t>(</a:t>
            </a:r>
            <a:r>
              <a:rPr lang="ru-RU" sz="1100" b="0" i="0" u="none" strike="noStrike" cap="none" spc="0">
                <a:solidFill>
                  <a:schemeClr val="tx2"/>
                </a:solidFill>
                <a:latin typeface="Franklin Gothic Medium"/>
                <a:cs typeface="Franklin Gothic Medium"/>
              </a:rPr>
              <a:t>взаимодействие и знакомство соискателей с работодателями автономного округа для последующего решения вопросов стажировки, трудоустройства или пополнения кадрового резерва организации</a:t>
            </a:r>
            <a:r>
              <a:rPr lang="ru-RU" sz="1100">
                <a:solidFill>
                  <a:schemeClr val="tx2"/>
                </a:solidFill>
                <a:latin typeface="Franklin Gothic Medium"/>
              </a:rPr>
              <a:t>)</a:t>
            </a:r>
            <a:endParaRPr/>
          </a:p>
        </p:txBody>
      </p:sp>
      <p:sp>
        <p:nvSpPr>
          <p:cNvPr id="1001562823" name="Прямоугольник 19"/>
          <p:cNvSpPr/>
          <p:nvPr/>
        </p:nvSpPr>
        <p:spPr bwMode="auto">
          <a:xfrm>
            <a:off x="408395" y="4698978"/>
            <a:ext cx="8100073" cy="457558"/>
          </a:xfrm>
          <a:prstGeom prst="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 sz="1300" b="1">
                <a:solidFill>
                  <a:schemeClr val="tx2"/>
                </a:solidFill>
                <a:latin typeface="Franklin Gothic Medium"/>
              </a:rPr>
              <a:t>   </a:t>
            </a:r>
            <a:r>
              <a:rPr lang="ru-RU" sz="1300" b="1" i="0" u="none" strike="noStrike" cap="none" spc="0">
                <a:solidFill>
                  <a:schemeClr val="tx2"/>
                </a:solidFill>
                <a:latin typeface="Franklin Gothic Medium"/>
                <a:cs typeface="Franklin Gothic Medium"/>
              </a:rPr>
              <a:t>Организация временного трудоустройства граждан</a:t>
            </a:r>
            <a:r>
              <a:rPr lang="ru-RU" sz="1300" b="1">
                <a:solidFill>
                  <a:schemeClr val="tx2"/>
                </a:solidFill>
                <a:latin typeface="Franklin Gothic Medium"/>
              </a:rPr>
              <a:t> </a:t>
            </a:r>
            <a:r>
              <a:rPr lang="ru-RU" sz="1100">
                <a:solidFill>
                  <a:schemeClr val="tx2"/>
                </a:solidFill>
                <a:latin typeface="Franklin Gothic Medium"/>
              </a:rPr>
              <a:t>(</a:t>
            </a:r>
            <a:r>
              <a:rPr lang="ru-RU" sz="1100" b="0" i="0" u="none" strike="noStrike" cap="none" spc="0">
                <a:solidFill>
                  <a:schemeClr val="tx2"/>
                </a:solidFill>
                <a:latin typeface="Franklin Gothic Medium"/>
                <a:cs typeface="Franklin Gothic Medium"/>
              </a:rPr>
              <a:t>трудоустройство на организованные работодателями временные и общественные работы</a:t>
            </a:r>
            <a:r>
              <a:rPr lang="ru-RU" sz="1100">
                <a:solidFill>
                  <a:schemeClr val="tx2"/>
                </a:solidFill>
                <a:latin typeface="Franklin Gothic Medium"/>
              </a:rPr>
              <a:t>)</a:t>
            </a:r>
            <a:endParaRPr/>
          </a:p>
        </p:txBody>
      </p:sp>
      <p:pic>
        <p:nvPicPr>
          <p:cNvPr id="319078284" name="Рисунок 14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/>
        </p:blipFill>
        <p:spPr bwMode="auto">
          <a:xfrm>
            <a:off x="440240" y="2120958"/>
            <a:ext cx="150111" cy="150111"/>
          </a:xfrm>
          <a:prstGeom prst="rect">
            <a:avLst/>
          </a:prstGeom>
        </p:spPr>
      </p:pic>
      <p:pic>
        <p:nvPicPr>
          <p:cNvPr id="567443240" name="Рисунок 17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/>
        </p:blipFill>
        <p:spPr bwMode="auto">
          <a:xfrm>
            <a:off x="423911" y="4037871"/>
            <a:ext cx="150111" cy="150111"/>
          </a:xfrm>
          <a:prstGeom prst="rect">
            <a:avLst/>
          </a:prstGeom>
        </p:spPr>
      </p:pic>
      <p:pic>
        <p:nvPicPr>
          <p:cNvPr id="318989220" name="Рисунок 18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/>
        </p:blipFill>
        <p:spPr bwMode="auto">
          <a:xfrm>
            <a:off x="423911" y="4779697"/>
            <a:ext cx="150111" cy="150111"/>
          </a:xfrm>
          <a:prstGeom prst="rect">
            <a:avLst/>
          </a:prstGeom>
        </p:spPr>
      </p:pic>
      <p:sp>
        <p:nvSpPr>
          <p:cNvPr id="2055313786" name="Прямоугольник 19"/>
          <p:cNvSpPr/>
          <p:nvPr/>
        </p:nvSpPr>
        <p:spPr bwMode="auto">
          <a:xfrm>
            <a:off x="399204" y="3345869"/>
            <a:ext cx="8085831" cy="457558"/>
          </a:xfrm>
          <a:prstGeom prst="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 sz="1300" b="1">
                <a:solidFill>
                  <a:schemeClr val="tx2"/>
                </a:solidFill>
                <a:latin typeface="Franklin Gothic Medium"/>
              </a:rPr>
              <a:t>   </a:t>
            </a:r>
            <a:r>
              <a:rPr lang="ru-RU" sz="1300" b="1" i="0" u="none" strike="noStrike" cap="none" spc="0">
                <a:solidFill>
                  <a:schemeClr val="tx2"/>
                </a:solidFill>
                <a:latin typeface="Franklin Gothic Medium"/>
                <a:cs typeface="Franklin Gothic Medium"/>
              </a:rPr>
              <a:t>Информирование населения и работодателей</a:t>
            </a:r>
            <a:r>
              <a:rPr lang="ru-RU" sz="1300" b="1">
                <a:solidFill>
                  <a:schemeClr val="tx2"/>
                </a:solidFill>
                <a:latin typeface="Franklin Gothic Medium"/>
              </a:rPr>
              <a:t> </a:t>
            </a:r>
            <a:r>
              <a:rPr lang="ru-RU" sz="1100">
                <a:solidFill>
                  <a:schemeClr val="tx2"/>
                </a:solidFill>
                <a:latin typeface="Franklin Gothic Medium"/>
              </a:rPr>
              <a:t>(</a:t>
            </a:r>
            <a:r>
              <a:rPr lang="ru-RU" sz="1100" b="0" i="0" u="none" strike="noStrike" cap="none" spc="0">
                <a:solidFill>
                  <a:schemeClr val="tx2"/>
                </a:solidFill>
                <a:latin typeface="Franklin Gothic Medium"/>
                <a:cs typeface="Franklin Gothic Medium"/>
              </a:rPr>
              <a:t>изготовленных листовок, буклетов, размещенных публикаций в средствах массовой информации, социальных сетях, прокатов информационных роликов</a:t>
            </a:r>
            <a:r>
              <a:rPr lang="ru-RU" sz="1100">
                <a:solidFill>
                  <a:schemeClr val="tx2"/>
                </a:solidFill>
                <a:latin typeface="Franklin Gothic Medium"/>
              </a:rPr>
              <a:t>)</a:t>
            </a:r>
            <a:endParaRPr/>
          </a:p>
        </p:txBody>
      </p:sp>
      <p:pic>
        <p:nvPicPr>
          <p:cNvPr id="496790210" name="Рисунок 17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/>
        </p:blipFill>
        <p:spPr bwMode="auto">
          <a:xfrm>
            <a:off x="440240" y="3421062"/>
            <a:ext cx="150111" cy="150111"/>
          </a:xfrm>
          <a:prstGeom prst="rect">
            <a:avLst/>
          </a:prstGeom>
        </p:spPr>
      </p:pic>
      <p:sp>
        <p:nvSpPr>
          <p:cNvPr id="389115104" name="Прямоугольник 19"/>
          <p:cNvSpPr/>
          <p:nvPr/>
        </p:nvSpPr>
        <p:spPr bwMode="auto">
          <a:xfrm>
            <a:off x="408395" y="5232079"/>
            <a:ext cx="8105473" cy="792838"/>
          </a:xfrm>
          <a:prstGeom prst="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 sz="1300" b="1">
                <a:solidFill>
                  <a:schemeClr val="tx2"/>
                </a:solidFill>
                <a:latin typeface="Franklin Gothic Medium"/>
              </a:rPr>
              <a:t>   </a:t>
            </a:r>
            <a:r>
              <a:rPr lang="ru-RU" sz="1300" b="1" i="0" u="none" strike="noStrike" cap="none" spc="0">
                <a:solidFill>
                  <a:schemeClr val="tx2"/>
                </a:solidFill>
                <a:latin typeface="Franklin Gothic Medium"/>
                <a:cs typeface="Franklin Gothic Medium"/>
              </a:rPr>
              <a:t>Организация трудоустройства граждан на постоянные рабочие места</a:t>
            </a:r>
            <a:r>
              <a:rPr lang="ru-RU" sz="1300" b="1">
                <a:solidFill>
                  <a:schemeClr val="tx2"/>
                </a:solidFill>
                <a:latin typeface="Franklin Gothic Medium"/>
              </a:rPr>
              <a:t> </a:t>
            </a:r>
            <a:r>
              <a:rPr lang="ru-RU" sz="1100">
                <a:solidFill>
                  <a:schemeClr val="tx2"/>
                </a:solidFill>
                <a:latin typeface="Franklin Gothic Medium"/>
              </a:rPr>
              <a:t>(</a:t>
            </a:r>
            <a:r>
              <a:rPr lang="ru-RU" sz="1100" b="0" i="0" u="none" strike="noStrike" cap="none" spc="0">
                <a:solidFill>
                  <a:schemeClr val="tx2"/>
                </a:solidFill>
                <a:latin typeface="Franklin Gothic Medium"/>
                <a:ea typeface="Franklin Gothic Medium"/>
                <a:cs typeface="Franklin Gothic Medium"/>
              </a:rPr>
              <a:t>предоставление субсидии на открытие собственного дела</a:t>
            </a:r>
            <a:r>
              <a:rPr lang="ru-RU" sz="1100" b="0" i="0" u="none" strike="noStrike" cap="none" spc="0">
                <a:solidFill>
                  <a:schemeClr val="tx2"/>
                </a:solidFill>
                <a:latin typeface="Franklin Gothic Medium"/>
                <a:cs typeface="Franklin Gothic Medium"/>
              </a:rPr>
              <a:t>, финансовое обеспечение затрат по оснащению (дооснащению) рабочих мест для трудоустройства незанятых одиноких родителей, родителей, воспитывающих детей-инвалидов, многодетных родителей, женщин, осуществляющих уход за ребенком в возрасте до 3-х лет, инвалидов</a:t>
            </a:r>
            <a:r>
              <a:rPr lang="ru-RU" sz="1100">
                <a:solidFill>
                  <a:schemeClr val="tx2"/>
                </a:solidFill>
                <a:latin typeface="Franklin Gothic Medium"/>
              </a:rPr>
              <a:t>) </a:t>
            </a:r>
            <a:endParaRPr/>
          </a:p>
        </p:txBody>
      </p:sp>
      <p:pic>
        <p:nvPicPr>
          <p:cNvPr id="433513336" name="Рисунок 19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/>
        </p:blipFill>
        <p:spPr bwMode="auto">
          <a:xfrm>
            <a:off x="426198" y="5308598"/>
            <a:ext cx="150111" cy="150111"/>
          </a:xfrm>
          <a:prstGeom prst="rect">
            <a:avLst/>
          </a:prstGeom>
        </p:spPr>
      </p:pic>
      <p:sp>
        <p:nvSpPr>
          <p:cNvPr id="902337128" name="Прямоугольник 53"/>
          <p:cNvSpPr/>
          <p:nvPr/>
        </p:nvSpPr>
        <p:spPr bwMode="auto">
          <a:xfrm flipH="0" flipV="0">
            <a:off x="5431022" y="1222841"/>
            <a:ext cx="3715134" cy="686159"/>
          </a:xfrm>
          <a:custGeom>
            <a:avLst/>
            <a:gdLst>
              <a:gd name="connsiteX0" fmla="*/ 0 w 3657599"/>
              <a:gd name="connsiteY0" fmla="*/ 0 h 492443"/>
              <a:gd name="connsiteX1" fmla="*/ 3657599 w 3657599"/>
              <a:gd name="connsiteY1" fmla="*/ 0 h 492443"/>
              <a:gd name="connsiteX2" fmla="*/ 3657599 w 3657599"/>
              <a:gd name="connsiteY2" fmla="*/ 492443 h 492443"/>
              <a:gd name="connsiteX3" fmla="*/ 0 w 3657599"/>
              <a:gd name="connsiteY3" fmla="*/ 492443 h 492443"/>
              <a:gd name="connsiteX4" fmla="*/ 0 w 3657599"/>
              <a:gd name="connsiteY4" fmla="*/ 0 h 492443"/>
              <a:gd name="connsiteX0" fmla="*/ 0 w 3657599"/>
              <a:gd name="connsiteY0" fmla="*/ 0 h 492443"/>
              <a:gd name="connsiteX1" fmla="*/ 3657599 w 3657599"/>
              <a:gd name="connsiteY1" fmla="*/ 0 h 492443"/>
              <a:gd name="connsiteX2" fmla="*/ 3657599 w 3657599"/>
              <a:gd name="connsiteY2" fmla="*/ 492443 h 492443"/>
              <a:gd name="connsiteX3" fmla="*/ 488272 w 3657599"/>
              <a:gd name="connsiteY3" fmla="*/ 492443 h 492443"/>
              <a:gd name="connsiteX4" fmla="*/ 0 w 3657599"/>
              <a:gd name="connsiteY4" fmla="*/ 0 h 49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57599" h="492443" fill="norm" stroke="1" extrusionOk="0">
                <a:moveTo>
                  <a:pt x="0" y="0"/>
                </a:moveTo>
                <a:lnTo>
                  <a:pt x="3657599" y="0"/>
                </a:lnTo>
                <a:lnTo>
                  <a:pt x="3657599" y="492443"/>
                </a:lnTo>
                <a:lnTo>
                  <a:pt x="488272" y="492443"/>
                </a:lnTo>
                <a:lnTo>
                  <a:pt x="0" y="0"/>
                </a:lnTo>
                <a:close/>
              </a:path>
            </a:pathLst>
          </a:custGeom>
          <a:solidFill>
            <a:srgbClr val="17406D">
              <a:lumMod val="60000"/>
              <a:lumOff val="40000"/>
            </a:srgbClr>
          </a:solidFill>
        </p:spPr>
        <p:txBody>
          <a:bodyPr wrap="square">
            <a:spAutoFit/>
          </a:bodyPr>
          <a:lstStyle/>
          <a:p>
            <a:pPr lvl="0" algn="r">
              <a:defRPr/>
            </a:pPr>
            <a:r>
              <a:rPr lang="ru-RU" sz="1300" b="1" i="0" u="none" strike="noStrike" cap="none" spc="0">
                <a:ln w="0"/>
                <a:solidFill>
                  <a:srgbClr val="FFFFFF"/>
                </a:solidFill>
                <a:latin typeface="Franklin Gothic Medium"/>
                <a:cs typeface="Franklin Gothic Medium"/>
              </a:rPr>
              <a:t>Задача 1 .«Предоставление социальных </a:t>
            </a:r>
            <a:endParaRPr/>
          </a:p>
          <a:p>
            <a:pPr lvl="0" algn="r">
              <a:defRPr/>
            </a:pPr>
            <a:r>
              <a:rPr lang="ru-RU" sz="1300" b="1" i="0" u="none" strike="noStrike" cap="none" spc="0">
                <a:ln w="0"/>
                <a:solidFill>
                  <a:srgbClr val="FFFFFF"/>
                </a:solidFill>
                <a:latin typeface="Franklin Gothic Medium"/>
                <a:cs typeface="Franklin Gothic Medium"/>
              </a:rPr>
              <a:t>выплат гражданам, признанным в установленном порядке безработными»</a:t>
            </a:r>
            <a:endParaRPr/>
          </a:p>
        </p:txBody>
      </p:sp>
      <p:sp>
        <p:nvSpPr>
          <p:cNvPr id="516558707" name="Прямоугольник 53"/>
          <p:cNvSpPr/>
          <p:nvPr/>
        </p:nvSpPr>
        <p:spPr bwMode="auto">
          <a:xfrm>
            <a:off x="5486400" y="2701245"/>
            <a:ext cx="3660477" cy="488038"/>
          </a:xfrm>
          <a:custGeom>
            <a:avLst/>
            <a:gdLst>
              <a:gd name="connsiteX0" fmla="*/ 0 w 3657599"/>
              <a:gd name="connsiteY0" fmla="*/ 0 h 492443"/>
              <a:gd name="connsiteX1" fmla="*/ 3657599 w 3657599"/>
              <a:gd name="connsiteY1" fmla="*/ 0 h 492443"/>
              <a:gd name="connsiteX2" fmla="*/ 3657599 w 3657599"/>
              <a:gd name="connsiteY2" fmla="*/ 492443 h 492443"/>
              <a:gd name="connsiteX3" fmla="*/ 0 w 3657599"/>
              <a:gd name="connsiteY3" fmla="*/ 492443 h 492443"/>
              <a:gd name="connsiteX4" fmla="*/ 0 w 3657599"/>
              <a:gd name="connsiteY4" fmla="*/ 0 h 492443"/>
              <a:gd name="connsiteX0" fmla="*/ 0 w 3657599"/>
              <a:gd name="connsiteY0" fmla="*/ 0 h 492443"/>
              <a:gd name="connsiteX1" fmla="*/ 3657599 w 3657599"/>
              <a:gd name="connsiteY1" fmla="*/ 0 h 492443"/>
              <a:gd name="connsiteX2" fmla="*/ 3657599 w 3657599"/>
              <a:gd name="connsiteY2" fmla="*/ 492443 h 492443"/>
              <a:gd name="connsiteX3" fmla="*/ 488272 w 3657599"/>
              <a:gd name="connsiteY3" fmla="*/ 492443 h 492443"/>
              <a:gd name="connsiteX4" fmla="*/ 0 w 3657599"/>
              <a:gd name="connsiteY4" fmla="*/ 0 h 49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57599" h="492443" fill="norm" stroke="1" extrusionOk="0">
                <a:moveTo>
                  <a:pt x="0" y="0"/>
                </a:moveTo>
                <a:lnTo>
                  <a:pt x="3657599" y="0"/>
                </a:lnTo>
                <a:lnTo>
                  <a:pt x="3657599" y="492443"/>
                </a:lnTo>
                <a:lnTo>
                  <a:pt x="488272" y="492443"/>
                </a:lnTo>
                <a:lnTo>
                  <a:pt x="0" y="0"/>
                </a:lnTo>
                <a:close/>
              </a:path>
            </a:pathLst>
          </a:custGeom>
          <a:solidFill>
            <a:srgbClr val="17406D">
              <a:lumMod val="60000"/>
              <a:lumOff val="40000"/>
            </a:srgbClr>
          </a:solidFill>
        </p:spPr>
        <p:txBody>
          <a:bodyPr wrap="square">
            <a:spAutoFit/>
          </a:bodyPr>
          <a:lstStyle/>
          <a:p>
            <a:pPr lvl="0" algn="r">
              <a:defRPr/>
            </a:pPr>
            <a:r>
              <a:rPr lang="ru-RU" sz="1300" b="1" i="0" u="none" strike="noStrike" cap="none" spc="0">
                <a:ln w="0"/>
                <a:solidFill>
                  <a:srgbClr val="FFFFFF"/>
                </a:solidFill>
                <a:latin typeface="Franklin Gothic Medium"/>
                <a:ea typeface="Franklin Gothic Medium"/>
                <a:cs typeface="Arial"/>
              </a:rPr>
              <a:t>Задача 2. «</a:t>
            </a:r>
            <a:r>
              <a:rPr lang="ru-RU" sz="1300" b="1" i="0" u="none" strike="noStrike" cap="none" spc="0">
                <a:ln w="0"/>
                <a:solidFill>
                  <a:srgbClr val="FFFFFF"/>
                </a:solidFill>
                <a:latin typeface="Franklin Gothic Medium"/>
                <a:ea typeface="Franklin Gothic Medium"/>
                <a:cs typeface="Franklin Gothic Medium"/>
              </a:rPr>
              <a:t>Содействие в трудоустройстве граждан, ищущих работу, и безработных</a:t>
            </a:r>
            <a:r>
              <a:rPr lang="ru-RU" sz="1300" b="1" i="0" u="none" strike="noStrike" cap="none" spc="0">
                <a:ln w="0"/>
                <a:solidFill>
                  <a:srgbClr val="FFFFFF"/>
                </a:solidFill>
                <a:latin typeface="Franklin Gothic Medium"/>
                <a:ea typeface="Franklin Gothic Medium"/>
                <a:cs typeface="Arial"/>
              </a:rPr>
              <a:t>»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MasterSp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1050073522" name="Группа 3"/>
          <p:cNvGrpSpPr/>
          <p:nvPr/>
        </p:nvGrpSpPr>
        <p:grpSpPr bwMode="auto">
          <a:xfrm>
            <a:off x="118135" y="1113960"/>
            <a:ext cx="3443172" cy="571599"/>
            <a:chOff x="118135" y="1113960"/>
            <a:chExt cx="3443172" cy="571599"/>
          </a:xfrm>
        </p:grpSpPr>
        <p:sp>
          <p:nvSpPr>
            <p:cNvPr id="258223603" name="Прямоугольник 19"/>
            <p:cNvSpPr/>
            <p:nvPr/>
          </p:nvSpPr>
          <p:spPr bwMode="auto">
            <a:xfrm>
              <a:off x="118135" y="1222842"/>
              <a:ext cx="3443172" cy="36933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lIns="72000" rIns="72000">
              <a:spAutoFit/>
            </a:bodyPr>
            <a:lstStyle/>
            <a:p>
              <a:pPr algn="ctr">
                <a:defRPr/>
              </a:pPr>
              <a:r>
                <a:rPr lang="ru-RU" b="1">
                  <a:solidFill>
                    <a:schemeClr val="accent5">
                      <a:lumMod val="75000"/>
                    </a:schemeClr>
                  </a:solidFill>
                  <a:latin typeface="Franklin Gothic Medium"/>
                  <a:cs typeface="Times New Roman"/>
                </a:rPr>
                <a:t>Мероприятия:</a:t>
              </a:r>
              <a:endParaRPr/>
            </a:p>
          </p:txBody>
        </p:sp>
        <p:pic>
          <p:nvPicPr>
            <p:cNvPr id="1576876486" name="Picture 4" descr="https://socialmediamagnet.net/wp-content/uploads/Sylabus-Icon-e1545315556577.png"/>
            <p:cNvPicPr>
              <a:picLocks noChangeAspect="1" noChangeArrowheads="1"/>
            </p:cNvPicPr>
            <p:nvPr/>
          </p:nvPicPr>
          <p:blipFill>
            <a:blip r:embed="rId2"/>
            <a:stretch/>
          </p:blipFill>
          <p:spPr bwMode="auto">
            <a:xfrm>
              <a:off x="390992" y="1113960"/>
              <a:ext cx="570330" cy="571599"/>
            </a:xfrm>
            <a:prstGeom prst="rect">
              <a:avLst/>
            </a:prstGeom>
            <a:noFill/>
          </p:spPr>
        </p:pic>
      </p:grpSp>
      <p:sp>
        <p:nvSpPr>
          <p:cNvPr id="223312098" name="Номер слайда 2"/>
          <p:cNvSpPr txBox="1"/>
          <p:nvPr/>
        </p:nvSpPr>
        <p:spPr bwMode="auto">
          <a:xfrm>
            <a:off x="6808785" y="6385941"/>
            <a:ext cx="2057400" cy="365123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r">
              <a:defRPr sz="120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r>
              <a:rPr lang="ru-RU"/>
              <a:t>9</a:t>
            </a:r>
            <a:endParaRPr lang="en-US"/>
          </a:p>
        </p:txBody>
      </p:sp>
      <p:grpSp>
        <p:nvGrpSpPr>
          <p:cNvPr id="1085546848" name="Группа 39"/>
          <p:cNvGrpSpPr/>
          <p:nvPr/>
        </p:nvGrpSpPr>
        <p:grpSpPr bwMode="auto">
          <a:xfrm>
            <a:off x="0" y="733320"/>
            <a:ext cx="9144000" cy="97304"/>
            <a:chOff x="947649" y="2746863"/>
            <a:chExt cx="7257564" cy="97304"/>
          </a:xfrm>
        </p:grpSpPr>
        <p:sp>
          <p:nvSpPr>
            <p:cNvPr id="359443153" name="Прямоугольник 40"/>
            <p:cNvSpPr/>
            <p:nvPr/>
          </p:nvSpPr>
          <p:spPr bwMode="auto">
            <a:xfrm>
              <a:off x="947649" y="2746863"/>
              <a:ext cx="7257564" cy="52155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103661343" name="Прямоугольник 41"/>
            <p:cNvSpPr/>
            <p:nvPr/>
          </p:nvSpPr>
          <p:spPr bwMode="auto">
            <a:xfrm flipV="1">
              <a:off x="947649" y="2798448"/>
              <a:ext cx="7257564" cy="45717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1354897718" name="Прямоугольник 56"/>
          <p:cNvSpPr/>
          <p:nvPr/>
        </p:nvSpPr>
        <p:spPr bwMode="auto">
          <a:xfrm>
            <a:off x="265696" y="-79885"/>
            <a:ext cx="8820135" cy="87144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7716" tIns="48858" rIns="97716" bIns="48858" numCol="1" rtlCol="0" anchor="ctr" anchorCtr="0" compatLnSpc="1">
            <a:prstTxWarp prst="textNoShape"/>
          </a:bodyPr>
          <a:lstStyle/>
          <a:p>
            <a:pPr>
              <a:defRPr/>
            </a:pPr>
            <a:r>
              <a:rPr lang="ru-RU" sz="1800" b="1" i="0" u="none" strike="noStrike" cap="none" spc="0">
                <a:solidFill>
                  <a:srgbClr val="002060"/>
                </a:solidFill>
                <a:latin typeface="Franklin Gothic Medium"/>
                <a:cs typeface="Franklin Gothic Medium"/>
              </a:rPr>
              <a:t>К</a:t>
            </a:r>
            <a:r>
              <a:rPr lang="en-US" sz="1800" b="1" i="0" u="none" strike="noStrike" cap="none" spc="0">
                <a:solidFill>
                  <a:srgbClr val="002060"/>
                </a:solidFill>
                <a:latin typeface="Franklin Gothic Medium"/>
                <a:cs typeface="Franklin Gothic Medium"/>
              </a:rPr>
              <a:t>ОМПЛЕКС ПРОЦЕССНЫХ МЕРОПРИЯТИЙ</a:t>
            </a:r>
            <a:r>
              <a:rPr lang="ru-RU" sz="1800" b="1" i="0" u="none" strike="noStrike" cap="none" spc="0">
                <a:solidFill>
                  <a:srgbClr val="002060"/>
                </a:solidFill>
                <a:latin typeface="Franklin Gothic Medium"/>
                <a:cs typeface="Franklin Gothic Medium"/>
              </a:rPr>
              <a:t> </a:t>
            </a:r>
            <a:r>
              <a:rPr lang="en-US" sz="1800" b="1" i="0" u="none" strike="noStrike" cap="none" spc="0">
                <a:solidFill>
                  <a:srgbClr val="002060"/>
                </a:solidFill>
                <a:latin typeface="Franklin Gothic Medium"/>
                <a:cs typeface="Franklin Gothic Medium"/>
              </a:rPr>
              <a:t>«Содействие трудоустройству граждан, в том числе граждан с инвалидностью,</a:t>
            </a:r>
            <a:r>
              <a:rPr lang="ru-RU" sz="1400" i="0">
                <a:solidFill>
                  <a:srgbClr val="002060"/>
                </a:solidFill>
              </a:rPr>
              <a:t> </a:t>
            </a:r>
            <a:r>
              <a:rPr lang="en-US" sz="1800" b="1" i="0" u="none" strike="noStrike" cap="none" spc="0">
                <a:solidFill>
                  <a:srgbClr val="002060"/>
                </a:solidFill>
                <a:latin typeface="Franklin Gothic Medium"/>
                <a:cs typeface="Franklin Gothic Medium"/>
              </a:rPr>
              <a:t>и социальная поддержка безработных граждан»</a:t>
            </a:r>
            <a:endParaRPr sz="1800" b="1" i="0" u="none" strike="noStrike" cap="none" spc="0">
              <a:solidFill>
                <a:srgbClr val="002060"/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1771760389" name="Прямоугольник 19"/>
          <p:cNvSpPr/>
          <p:nvPr/>
        </p:nvSpPr>
        <p:spPr bwMode="auto">
          <a:xfrm>
            <a:off x="390992" y="1764508"/>
            <a:ext cx="8088595" cy="457558"/>
          </a:xfrm>
          <a:prstGeom prst="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36000">
            <a:spAutoFit/>
          </a:bodyPr>
          <a:lstStyle/>
          <a:p>
            <a:pPr>
              <a:defRPr/>
            </a:pPr>
            <a:r>
              <a:rPr lang="ru-RU" sz="1300" b="1">
                <a:solidFill>
                  <a:schemeClr val="tx2"/>
                </a:solidFill>
                <a:latin typeface="Franklin Gothic Medium"/>
              </a:rPr>
              <a:t>    </a:t>
            </a:r>
            <a:r>
              <a:rPr lang="ru-RU" sz="1300" b="1" i="0" u="none" strike="noStrike" cap="none" spc="0">
                <a:solidFill>
                  <a:schemeClr val="tx2"/>
                </a:solidFill>
                <a:latin typeface="Franklin Gothic Medium"/>
                <a:cs typeface="Franklin Gothic Medium"/>
              </a:rPr>
              <a:t>Содействие трудоустройству и развитию карьеры молодежи</a:t>
            </a:r>
            <a:r>
              <a:rPr lang="ru-RU" sz="1300" b="1">
                <a:solidFill>
                  <a:schemeClr val="tx2"/>
                </a:solidFill>
                <a:latin typeface="Franklin Gothic Medium"/>
              </a:rPr>
              <a:t> </a:t>
            </a:r>
            <a:r>
              <a:rPr lang="ru-RU" sz="1100" b="0" i="0" u="none" strike="noStrike" cap="none" spc="0">
                <a:solidFill>
                  <a:schemeClr val="tx2"/>
                </a:solidFill>
                <a:latin typeface="Franklin Gothic Medium"/>
                <a:cs typeface="Franklin Gothic Medium"/>
              </a:rPr>
              <a:t>(организация профессиональной ориентации молодежи, профессиональное обучение, субсидирование трудоустройства молодежи от 14 до 35 лет)</a:t>
            </a:r>
            <a:endParaRPr/>
          </a:p>
        </p:txBody>
      </p:sp>
      <p:sp>
        <p:nvSpPr>
          <p:cNvPr id="152384721" name="Прямоугольник 19"/>
          <p:cNvSpPr/>
          <p:nvPr/>
        </p:nvSpPr>
        <p:spPr bwMode="auto">
          <a:xfrm>
            <a:off x="388874" y="3116398"/>
            <a:ext cx="8092153" cy="625198"/>
          </a:xfrm>
          <a:prstGeom prst="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 sz="1300" b="1">
                <a:solidFill>
                  <a:schemeClr val="tx2"/>
                </a:solidFill>
                <a:latin typeface="Franklin Gothic Medium"/>
              </a:rPr>
              <a:t>   </a:t>
            </a:r>
            <a:r>
              <a:rPr lang="ru-RU" sz="1300" b="1" i="0" u="none" strike="noStrike" cap="none" spc="0">
                <a:solidFill>
                  <a:schemeClr val="tx2"/>
                </a:solidFill>
                <a:latin typeface="Franklin Gothic Medium"/>
                <a:cs typeface="Franklin Gothic Medium"/>
              </a:rPr>
              <a:t>Содействие занятости инвалидов</a:t>
            </a:r>
            <a:r>
              <a:rPr lang="ru-RU" sz="1300" b="1">
                <a:solidFill>
                  <a:schemeClr val="tx2"/>
                </a:solidFill>
                <a:latin typeface="Franklin Gothic Medium"/>
              </a:rPr>
              <a:t> </a:t>
            </a:r>
            <a:r>
              <a:rPr lang="ru-RU" sz="1100">
                <a:solidFill>
                  <a:schemeClr val="tx2"/>
                </a:solidFill>
                <a:latin typeface="Franklin Gothic Medium"/>
              </a:rPr>
              <a:t>(</a:t>
            </a:r>
            <a:r>
              <a:rPr lang="ru-RU" sz="1100" b="0" i="0" u="none" strike="noStrike" cap="none" spc="0">
                <a:solidFill>
                  <a:schemeClr val="tx2"/>
                </a:solidFill>
                <a:latin typeface="Franklin Gothic Medium"/>
                <a:cs typeface="Franklin Gothic Medium"/>
              </a:rPr>
              <a:t>организация трудоустройства граждан с инвалидностью, обратившихся в органы службы занятости, на временные и постоянные рабочие места, включая организацию предпринимательской деятельности (самозанятости)</a:t>
            </a:r>
            <a:r>
              <a:rPr lang="ru-RU" sz="1100">
                <a:solidFill>
                  <a:schemeClr val="tx2"/>
                </a:solidFill>
                <a:latin typeface="Franklin Gothic Medium"/>
              </a:rPr>
              <a:t>)</a:t>
            </a:r>
            <a:endParaRPr/>
          </a:p>
        </p:txBody>
      </p:sp>
      <p:sp>
        <p:nvSpPr>
          <p:cNvPr id="1024083537" name="Прямоугольник 19"/>
          <p:cNvSpPr/>
          <p:nvPr/>
        </p:nvSpPr>
        <p:spPr bwMode="auto">
          <a:xfrm>
            <a:off x="388874" y="4560526"/>
            <a:ext cx="8090712" cy="990958"/>
          </a:xfrm>
          <a:prstGeom prst="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 sz="1300" b="1">
                <a:solidFill>
                  <a:schemeClr val="tx2"/>
                </a:solidFill>
                <a:latin typeface="Franklin Gothic Medium"/>
              </a:rPr>
              <a:t>   </a:t>
            </a:r>
            <a:r>
              <a:rPr lang="ru-RU" sz="1300" b="1" i="0" u="none" strike="noStrike" cap="none" spc="0">
                <a:solidFill>
                  <a:schemeClr val="tx2"/>
                </a:solidFill>
                <a:latin typeface="Franklin Gothic Medium"/>
                <a:cs typeface="Franklin Gothic Medium"/>
              </a:rPr>
              <a:t>Организация профессиональной ориентации граждан в целях выбора сферы деятельности (профессии), трудоустройства, профессионального образованию </a:t>
            </a:r>
            <a:r>
              <a:rPr lang="ru-RU" sz="1100">
                <a:solidFill>
                  <a:schemeClr val="tx2"/>
                </a:solidFill>
                <a:latin typeface="Franklin Gothic Medium"/>
              </a:rPr>
              <a:t>(</a:t>
            </a:r>
            <a:r>
              <a:rPr lang="ru-RU" sz="1100" b="0" i="0" u="none" strike="noStrike" cap="none" spc="0">
                <a:solidFill>
                  <a:schemeClr val="tx2"/>
                </a:solidFill>
                <a:latin typeface="Franklin Gothic Medium"/>
                <a:ea typeface="Franklin Gothic Medium"/>
                <a:cs typeface="Franklin Gothic Medium"/>
              </a:rPr>
              <a:t>прохождение психологического тестирования и тренинга, получение информации о требованиях к профессиональным знаниям, умениям и навыкам, уровне и объеме компетенций, позволяющих вести профессиональную деятельность или выполнять работу по конкретной профессии или специальности, способах достижения успешности в профессиональной или предпринимательской деятельности</a:t>
            </a:r>
            <a:r>
              <a:rPr lang="ru-RU" sz="1100">
                <a:solidFill>
                  <a:schemeClr val="tx2"/>
                </a:solidFill>
                <a:latin typeface="Franklin Gothic Medium"/>
              </a:rPr>
              <a:t>)</a:t>
            </a:r>
            <a:endParaRPr/>
          </a:p>
        </p:txBody>
      </p:sp>
      <p:sp>
        <p:nvSpPr>
          <p:cNvPr id="1117208076" name="Прямоугольник 19"/>
          <p:cNvSpPr/>
          <p:nvPr/>
        </p:nvSpPr>
        <p:spPr bwMode="auto">
          <a:xfrm>
            <a:off x="379235" y="5622252"/>
            <a:ext cx="8101792" cy="625198"/>
          </a:xfrm>
          <a:prstGeom prst="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 sz="1300" b="1">
                <a:solidFill>
                  <a:schemeClr val="tx2"/>
                </a:solidFill>
                <a:latin typeface="Franklin Gothic Medium"/>
              </a:rPr>
              <a:t>   Организация психологической поддержки и социальной адаптации безработных граждан на рынке труда</a:t>
            </a:r>
            <a:endParaRPr/>
          </a:p>
          <a:p>
            <a:pPr>
              <a:defRPr/>
            </a:pPr>
            <a:r>
              <a:rPr lang="ru-RU" sz="1100">
                <a:solidFill>
                  <a:schemeClr val="tx2"/>
                </a:solidFill>
                <a:latin typeface="Franklin Gothic Medium"/>
              </a:rPr>
              <a:t>(получение навыков активного, самостоятельного поиска работы, составления резюме, проведения деловой беседы с работодателем, самопрезентации, знакомство с методами оптимизации психологического состояния)</a:t>
            </a:r>
            <a:endParaRPr/>
          </a:p>
        </p:txBody>
      </p:sp>
      <p:pic>
        <p:nvPicPr>
          <p:cNvPr id="884589701" name="Рисунок 14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/>
        </p:blipFill>
        <p:spPr bwMode="auto">
          <a:xfrm>
            <a:off x="407322" y="1841531"/>
            <a:ext cx="150111" cy="150111"/>
          </a:xfrm>
          <a:prstGeom prst="rect">
            <a:avLst/>
          </a:prstGeom>
        </p:spPr>
      </p:pic>
      <p:pic>
        <p:nvPicPr>
          <p:cNvPr id="1241892829" name="Рисунок 17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/>
        </p:blipFill>
        <p:spPr bwMode="auto">
          <a:xfrm>
            <a:off x="407322" y="3189286"/>
            <a:ext cx="150111" cy="150111"/>
          </a:xfrm>
          <a:prstGeom prst="rect">
            <a:avLst/>
          </a:prstGeom>
        </p:spPr>
      </p:pic>
      <p:pic>
        <p:nvPicPr>
          <p:cNvPr id="1465174086" name="Рисунок 18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/>
        </p:blipFill>
        <p:spPr bwMode="auto">
          <a:xfrm>
            <a:off x="418401" y="4622600"/>
            <a:ext cx="150111" cy="150111"/>
          </a:xfrm>
          <a:prstGeom prst="rect">
            <a:avLst/>
          </a:prstGeom>
        </p:spPr>
      </p:pic>
      <p:pic>
        <p:nvPicPr>
          <p:cNvPr id="182476770" name="Рисунок 19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/>
        </p:blipFill>
        <p:spPr bwMode="auto">
          <a:xfrm>
            <a:off x="418401" y="5709682"/>
            <a:ext cx="150111" cy="150111"/>
          </a:xfrm>
          <a:prstGeom prst="rect">
            <a:avLst/>
          </a:prstGeom>
        </p:spPr>
      </p:pic>
      <p:sp>
        <p:nvSpPr>
          <p:cNvPr id="25644315" name="Прямоугольник 53"/>
          <p:cNvSpPr/>
          <p:nvPr/>
        </p:nvSpPr>
        <p:spPr bwMode="auto">
          <a:xfrm>
            <a:off x="5427153" y="1143000"/>
            <a:ext cx="3717923" cy="488038"/>
          </a:xfrm>
          <a:custGeom>
            <a:avLst/>
            <a:gdLst>
              <a:gd name="connsiteX0" fmla="*/ 0 w 3657599"/>
              <a:gd name="connsiteY0" fmla="*/ 0 h 492443"/>
              <a:gd name="connsiteX1" fmla="*/ 3657599 w 3657599"/>
              <a:gd name="connsiteY1" fmla="*/ 0 h 492443"/>
              <a:gd name="connsiteX2" fmla="*/ 3657599 w 3657599"/>
              <a:gd name="connsiteY2" fmla="*/ 492443 h 492443"/>
              <a:gd name="connsiteX3" fmla="*/ 0 w 3657599"/>
              <a:gd name="connsiteY3" fmla="*/ 492443 h 492443"/>
              <a:gd name="connsiteX4" fmla="*/ 0 w 3657599"/>
              <a:gd name="connsiteY4" fmla="*/ 0 h 492443"/>
              <a:gd name="connsiteX0" fmla="*/ 0 w 3657599"/>
              <a:gd name="connsiteY0" fmla="*/ 0 h 492443"/>
              <a:gd name="connsiteX1" fmla="*/ 3657599 w 3657599"/>
              <a:gd name="connsiteY1" fmla="*/ 0 h 492443"/>
              <a:gd name="connsiteX2" fmla="*/ 3657599 w 3657599"/>
              <a:gd name="connsiteY2" fmla="*/ 492443 h 492443"/>
              <a:gd name="connsiteX3" fmla="*/ 488272 w 3657599"/>
              <a:gd name="connsiteY3" fmla="*/ 492443 h 492443"/>
              <a:gd name="connsiteX4" fmla="*/ 0 w 3657599"/>
              <a:gd name="connsiteY4" fmla="*/ 0 h 49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57599" h="492443" fill="norm" stroke="1" extrusionOk="0">
                <a:moveTo>
                  <a:pt x="0" y="0"/>
                </a:moveTo>
                <a:lnTo>
                  <a:pt x="3657599" y="0"/>
                </a:lnTo>
                <a:lnTo>
                  <a:pt x="3657599" y="492443"/>
                </a:lnTo>
                <a:lnTo>
                  <a:pt x="488272" y="492443"/>
                </a:lnTo>
                <a:lnTo>
                  <a:pt x="0" y="0"/>
                </a:lnTo>
                <a:close/>
              </a:path>
            </a:pathLst>
          </a:custGeom>
          <a:solidFill>
            <a:srgbClr val="17406D">
              <a:lumMod val="60000"/>
              <a:lumOff val="40000"/>
            </a:srgbClr>
          </a:solidFill>
        </p:spPr>
        <p:txBody>
          <a:bodyPr wrap="square">
            <a:spAutoFit/>
          </a:bodyPr>
          <a:lstStyle/>
          <a:p>
            <a:pPr lvl="0" algn="r">
              <a:defRPr/>
            </a:pPr>
            <a:r>
              <a:rPr lang="ru-RU" sz="1300" b="1" i="0" u="none" strike="noStrike" cap="none" spc="0">
                <a:ln w="0"/>
                <a:solidFill>
                  <a:srgbClr val="FFFFFF"/>
                </a:solidFill>
                <a:latin typeface="Franklin Gothic Medium"/>
                <a:cs typeface="Franklin Gothic Medium"/>
              </a:rPr>
              <a:t>Задача 3. «Содействие молодежи в получении трудового опыта»</a:t>
            </a:r>
            <a:endParaRPr/>
          </a:p>
        </p:txBody>
      </p:sp>
      <p:sp>
        <p:nvSpPr>
          <p:cNvPr id="1060318933" name="Прямоугольник 53"/>
          <p:cNvSpPr/>
          <p:nvPr/>
        </p:nvSpPr>
        <p:spPr bwMode="auto">
          <a:xfrm>
            <a:off x="5427153" y="2364693"/>
            <a:ext cx="3717923" cy="686158"/>
          </a:xfrm>
          <a:custGeom>
            <a:avLst/>
            <a:gdLst>
              <a:gd name="connsiteX0" fmla="*/ 0 w 3657599"/>
              <a:gd name="connsiteY0" fmla="*/ 0 h 492443"/>
              <a:gd name="connsiteX1" fmla="*/ 3657599 w 3657599"/>
              <a:gd name="connsiteY1" fmla="*/ 0 h 492443"/>
              <a:gd name="connsiteX2" fmla="*/ 3657599 w 3657599"/>
              <a:gd name="connsiteY2" fmla="*/ 492443 h 492443"/>
              <a:gd name="connsiteX3" fmla="*/ 0 w 3657599"/>
              <a:gd name="connsiteY3" fmla="*/ 492443 h 492443"/>
              <a:gd name="connsiteX4" fmla="*/ 0 w 3657599"/>
              <a:gd name="connsiteY4" fmla="*/ 0 h 492443"/>
              <a:gd name="connsiteX0" fmla="*/ 0 w 3657599"/>
              <a:gd name="connsiteY0" fmla="*/ 0 h 492443"/>
              <a:gd name="connsiteX1" fmla="*/ 3657599 w 3657599"/>
              <a:gd name="connsiteY1" fmla="*/ 0 h 492443"/>
              <a:gd name="connsiteX2" fmla="*/ 3657599 w 3657599"/>
              <a:gd name="connsiteY2" fmla="*/ 492443 h 492443"/>
              <a:gd name="connsiteX3" fmla="*/ 488272 w 3657599"/>
              <a:gd name="connsiteY3" fmla="*/ 492443 h 492443"/>
              <a:gd name="connsiteX4" fmla="*/ 0 w 3657599"/>
              <a:gd name="connsiteY4" fmla="*/ 0 h 49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57599" h="492443" fill="norm" stroke="1" extrusionOk="0">
                <a:moveTo>
                  <a:pt x="0" y="0"/>
                </a:moveTo>
                <a:lnTo>
                  <a:pt x="3657599" y="0"/>
                </a:lnTo>
                <a:lnTo>
                  <a:pt x="3657599" y="492443"/>
                </a:lnTo>
                <a:lnTo>
                  <a:pt x="488272" y="492443"/>
                </a:lnTo>
                <a:lnTo>
                  <a:pt x="0" y="0"/>
                </a:lnTo>
                <a:close/>
              </a:path>
            </a:pathLst>
          </a:custGeom>
          <a:solidFill>
            <a:srgbClr val="17406D">
              <a:lumMod val="60000"/>
              <a:lumOff val="40000"/>
            </a:srgbClr>
          </a:solidFill>
        </p:spPr>
        <p:txBody>
          <a:bodyPr wrap="square">
            <a:spAutoFit/>
          </a:bodyPr>
          <a:lstStyle/>
          <a:p>
            <a:pPr lvl="0" algn="r">
              <a:defRPr/>
            </a:pPr>
            <a:r>
              <a:rPr lang="ru-RU" sz="1300" b="1" i="0" u="none" strike="noStrike" cap="none" spc="0">
                <a:ln w="0"/>
                <a:solidFill>
                  <a:srgbClr val="FFFFFF"/>
                </a:solidFill>
                <a:latin typeface="Franklin Gothic Medium"/>
                <a:cs typeface="Franklin Gothic Medium"/>
              </a:rPr>
              <a:t>Задача 4. «Расширение возможностей трудоустройства незанятых инвалидов на рынке труда автономного округа»</a:t>
            </a:r>
            <a:endParaRPr/>
          </a:p>
        </p:txBody>
      </p:sp>
      <p:sp>
        <p:nvSpPr>
          <p:cNvPr id="138770247" name="Прямоугольник 53"/>
          <p:cNvSpPr/>
          <p:nvPr/>
        </p:nvSpPr>
        <p:spPr bwMode="auto">
          <a:xfrm flipH="0" flipV="0">
            <a:off x="5427153" y="3825949"/>
            <a:ext cx="3718643" cy="686159"/>
          </a:xfrm>
          <a:custGeom>
            <a:avLst/>
            <a:gdLst>
              <a:gd name="connsiteX0" fmla="*/ 0 w 3657599"/>
              <a:gd name="connsiteY0" fmla="*/ 0 h 492443"/>
              <a:gd name="connsiteX1" fmla="*/ 3657599 w 3657599"/>
              <a:gd name="connsiteY1" fmla="*/ 0 h 492443"/>
              <a:gd name="connsiteX2" fmla="*/ 3657599 w 3657599"/>
              <a:gd name="connsiteY2" fmla="*/ 492443 h 492443"/>
              <a:gd name="connsiteX3" fmla="*/ 0 w 3657599"/>
              <a:gd name="connsiteY3" fmla="*/ 492443 h 492443"/>
              <a:gd name="connsiteX4" fmla="*/ 0 w 3657599"/>
              <a:gd name="connsiteY4" fmla="*/ 0 h 492443"/>
              <a:gd name="connsiteX0" fmla="*/ 0 w 3657599"/>
              <a:gd name="connsiteY0" fmla="*/ 0 h 492443"/>
              <a:gd name="connsiteX1" fmla="*/ 3657599 w 3657599"/>
              <a:gd name="connsiteY1" fmla="*/ 0 h 492443"/>
              <a:gd name="connsiteX2" fmla="*/ 3657599 w 3657599"/>
              <a:gd name="connsiteY2" fmla="*/ 492443 h 492443"/>
              <a:gd name="connsiteX3" fmla="*/ 488272 w 3657599"/>
              <a:gd name="connsiteY3" fmla="*/ 492443 h 492443"/>
              <a:gd name="connsiteX4" fmla="*/ 0 w 3657599"/>
              <a:gd name="connsiteY4" fmla="*/ 0 h 49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57599" h="492443" fill="norm" stroke="1" extrusionOk="0">
                <a:moveTo>
                  <a:pt x="0" y="0"/>
                </a:moveTo>
                <a:lnTo>
                  <a:pt x="3657599" y="0"/>
                </a:lnTo>
                <a:lnTo>
                  <a:pt x="3657599" y="492443"/>
                </a:lnTo>
                <a:lnTo>
                  <a:pt x="488272" y="492443"/>
                </a:lnTo>
                <a:lnTo>
                  <a:pt x="0" y="0"/>
                </a:lnTo>
                <a:close/>
              </a:path>
            </a:pathLst>
          </a:custGeom>
          <a:solidFill>
            <a:srgbClr val="17406D">
              <a:lumMod val="60000"/>
              <a:lumOff val="40000"/>
            </a:srgbClr>
          </a:solidFill>
        </p:spPr>
        <p:txBody>
          <a:bodyPr wrap="square">
            <a:spAutoFit/>
          </a:bodyPr>
          <a:lstStyle/>
          <a:p>
            <a:pPr lvl="0" algn="r">
              <a:defRPr/>
            </a:pPr>
            <a:r>
              <a:rPr lang="ru-RU" sz="1300" b="1" i="0" u="none" strike="noStrike" cap="none" spc="0">
                <a:ln w="0"/>
                <a:solidFill>
                  <a:srgbClr val="FFFFFF"/>
                </a:solidFill>
                <a:latin typeface="Franklin Gothic Medium"/>
                <a:cs typeface="Franklin Gothic Medium"/>
              </a:rPr>
              <a:t>Задача 5. «Повышение профессиональной компетентности граждан и их адаптации на рынке труда»</a:t>
            </a:r>
            <a:endParaRPr/>
          </a:p>
        </p:txBody>
      </p:sp>
      <p:sp>
        <p:nvSpPr>
          <p:cNvPr id="107315762" name="Прямоугольник 19"/>
          <p:cNvSpPr/>
          <p:nvPr/>
        </p:nvSpPr>
        <p:spPr bwMode="auto">
          <a:xfrm>
            <a:off x="379235" y="6339723"/>
            <a:ext cx="8090033" cy="457558"/>
          </a:xfrm>
          <a:prstGeom prst="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36000">
            <a:spAutoFit/>
          </a:bodyPr>
          <a:lstStyle/>
          <a:p>
            <a:pPr>
              <a:defRPr/>
            </a:pPr>
            <a:r>
              <a:rPr lang="ru-RU" sz="1300" b="1">
                <a:solidFill>
                  <a:schemeClr val="tx2"/>
                </a:solidFill>
                <a:latin typeface="Franklin Gothic Medium"/>
              </a:rPr>
              <a:t>    </a:t>
            </a:r>
            <a:r>
              <a:rPr lang="ru-RU" sz="1300" b="1" i="0" u="none" strike="noStrike" cap="none" spc="0">
                <a:solidFill>
                  <a:schemeClr val="tx2"/>
                </a:solidFill>
                <a:latin typeface="Franklin Gothic Medium"/>
                <a:cs typeface="Franklin Gothic Medium"/>
              </a:rPr>
              <a:t>Профессиональное обучение и дополнительное профессиональное образование безработных граждан</a:t>
            </a:r>
            <a:endParaRPr/>
          </a:p>
          <a:p>
            <a:pPr>
              <a:defRPr/>
            </a:pPr>
            <a:r>
              <a:rPr lang="ru-RU" sz="1100" b="0" i="0" u="none" strike="noStrike" cap="none" spc="0">
                <a:solidFill>
                  <a:schemeClr val="tx2"/>
                </a:solidFill>
                <a:latin typeface="Franklin Gothic Medium"/>
                <a:cs typeface="Franklin Gothic Medium"/>
              </a:rPr>
              <a:t>(получение первой или новой профессии, повышение квалификации по имеющимся профессиям)</a:t>
            </a:r>
            <a:endParaRPr/>
          </a:p>
        </p:txBody>
      </p:sp>
      <p:pic>
        <p:nvPicPr>
          <p:cNvPr id="1634225960" name="Рисунок 14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/>
        </p:blipFill>
        <p:spPr bwMode="auto">
          <a:xfrm>
            <a:off x="405204" y="6418390"/>
            <a:ext cx="150111" cy="15011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 Them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 bwMode="auto"/>
      <a:bodyPr/>
      <a:lstStyle/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Р7-Офис/7.3.0.0</Application>
  <DocSecurity>0</DocSecurity>
  <PresentationFormat>Экран (4:3)</PresentationFormat>
  <Paragraphs>0</Paragraphs>
  <Slides>16</Slides>
  <Notes>16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subject/>
  <dc:creator>user</dc:creator>
  <cp:keywords/>
  <dc:description/>
  <dc:identifier/>
  <dc:language/>
  <cp:lastModifiedBy/>
  <cp:revision>1132</cp:revision>
  <dcterms:created xsi:type="dcterms:W3CDTF">2018-09-04T12:10:47Z</dcterms:created>
  <dcterms:modified xsi:type="dcterms:W3CDTF">2023-10-30T14:57:10Z</dcterms:modified>
  <cp:category/>
  <cp:contentStatus/>
  <cp:version/>
</cp:coreProperties>
</file>